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04" r:id="rId1"/>
  </p:sldMasterIdLst>
  <p:notesMasterIdLst>
    <p:notesMasterId r:id="rId28"/>
  </p:notesMasterIdLst>
  <p:sldIdLst>
    <p:sldId id="322" r:id="rId2"/>
    <p:sldId id="299" r:id="rId3"/>
    <p:sldId id="300" r:id="rId4"/>
    <p:sldId id="351" r:id="rId5"/>
    <p:sldId id="260" r:id="rId6"/>
    <p:sldId id="333" r:id="rId7"/>
    <p:sldId id="259" r:id="rId8"/>
    <p:sldId id="335" r:id="rId9"/>
    <p:sldId id="338" r:id="rId10"/>
    <p:sldId id="323" r:id="rId11"/>
    <p:sldId id="324" r:id="rId12"/>
    <p:sldId id="271" r:id="rId13"/>
    <p:sldId id="339" r:id="rId14"/>
    <p:sldId id="340" r:id="rId15"/>
    <p:sldId id="264" r:id="rId16"/>
    <p:sldId id="266" r:id="rId17"/>
    <p:sldId id="346" r:id="rId18"/>
    <p:sldId id="301" r:id="rId19"/>
    <p:sldId id="343" r:id="rId20"/>
    <p:sldId id="302" r:id="rId21"/>
    <p:sldId id="344" r:id="rId22"/>
    <p:sldId id="347" r:id="rId23"/>
    <p:sldId id="345" r:id="rId24"/>
    <p:sldId id="306" r:id="rId25"/>
    <p:sldId id="348" r:id="rId26"/>
    <p:sldId id="305" r:id="rId27"/>
  </p:sldIdLst>
  <p:sldSz cx="6858000" cy="9144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>
    <p:restoredLeft sz="65433" autoAdjust="0"/>
    <p:restoredTop sz="78696" autoAdjust="0"/>
  </p:normalViewPr>
  <p:slideViewPr>
    <p:cSldViewPr>
      <p:cViewPr varScale="1">
        <p:scale>
          <a:sx n="53" d="100"/>
          <a:sy n="53" d="100"/>
        </p:scale>
        <p:origin x="-2898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02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-102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AD4320-B905-42DD-9F0C-7D98C8A160BD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7439E1-2596-4C01-8E8C-F083DACE3A29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39E1-2596-4C01-8E8C-F083DACE3A29}" type="slidenum">
              <a:rPr lang="fa-IR" smtClean="0"/>
              <a:pPr/>
              <a:t>17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439E1-2596-4C01-8E8C-F083DACE3A29}" type="slidenum">
              <a:rPr lang="fa-IR" smtClean="0"/>
              <a:pPr/>
              <a:t>19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6218863"/>
            <a:ext cx="686331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4350" y="2336802"/>
            <a:ext cx="582930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14350" y="4815476"/>
            <a:ext cx="5829300" cy="1599605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824" y="6604000"/>
            <a:ext cx="6860824" cy="2549451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Chevron 6"/>
          <p:cNvSpPr/>
          <p:nvPr/>
        </p:nvSpPr>
        <p:spPr>
          <a:xfrm>
            <a:off x="2727510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2587698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274" y="8543925"/>
            <a:ext cx="1440180" cy="487680"/>
          </a:xfrm>
        </p:spPr>
        <p:txBody>
          <a:bodyPr/>
          <a:lstStyle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5054" y="8543926"/>
            <a:ext cx="1763011" cy="486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37328" y="6669325"/>
            <a:ext cx="2851502" cy="192414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40170" y="7713364"/>
            <a:ext cx="2851502" cy="1117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6498084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6358272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37328" y="6669325"/>
            <a:ext cx="2851502" cy="192414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40170" y="7713364"/>
            <a:ext cx="2851502" cy="1117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1975105"/>
            <a:ext cx="6172200" cy="6034617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5274" y="8543925"/>
            <a:ext cx="1440180" cy="48768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7116899-960B-4437-B0F3-F2848DB3592E}" type="datetimeFigureOut">
              <a:rPr lang="fa-IR" smtClean="0"/>
              <a:pPr/>
              <a:t>11/10/1435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285054" y="8543926"/>
            <a:ext cx="1763011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485454" y="8543926"/>
            <a:ext cx="27432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F515F51-8AF8-419E-8ADC-CFF1900DEB5C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behdasht\Pictures\img0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250147" y="1250147"/>
            <a:ext cx="9144001" cy="6643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28" y="1928794"/>
            <a:ext cx="6172200" cy="6096000"/>
          </a:xfrm>
        </p:spPr>
        <p:txBody>
          <a:bodyPr/>
          <a:lstStyle/>
          <a:p>
            <a:pPr algn="ctr"/>
            <a:endParaRPr lang="fa-IR" sz="3600" b="1" i="1" dirty="0" smtClean="0">
              <a:solidFill>
                <a:srgbClr val="002060"/>
              </a:solidFill>
            </a:endParaRPr>
          </a:p>
          <a:p>
            <a:pPr algn="ctr"/>
            <a:endParaRPr lang="fa-IR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fa-IR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گزارش عملکرد فعالیتهای هفته جهانی شیر مادر</a:t>
            </a:r>
          </a:p>
          <a:p>
            <a:pPr algn="ctr"/>
            <a:r>
              <a:rPr lang="fa-I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سال 1393</a:t>
            </a:r>
          </a:p>
          <a:p>
            <a:pPr algn="ctr"/>
            <a:endParaRPr lang="fa-IR" dirty="0" smtClean="0"/>
          </a:p>
          <a:p>
            <a:pPr algn="ctr"/>
            <a:endParaRPr lang="fa-IR" dirty="0" smtClean="0"/>
          </a:p>
          <a:p>
            <a:pPr algn="l"/>
            <a:r>
              <a:rPr lang="fa-IR" sz="2800" b="1" dirty="0" smtClean="0"/>
              <a:t>گرد آورندگان :</a:t>
            </a:r>
          </a:p>
          <a:p>
            <a:pPr algn="l">
              <a:buFontTx/>
              <a:buChar char="-"/>
            </a:pPr>
            <a:r>
              <a:rPr lang="fa-IR" sz="2800" b="1" dirty="0" smtClean="0"/>
              <a:t>آزیتا اقبالی تبار شهری</a:t>
            </a:r>
          </a:p>
          <a:p>
            <a:pPr algn="l"/>
            <a:r>
              <a:rPr lang="fa-IR" sz="2800" b="1" dirty="0" smtClean="0"/>
              <a:t>-مریم اویسی </a:t>
            </a:r>
          </a:p>
          <a:p>
            <a:pPr algn="l"/>
            <a:r>
              <a:rPr lang="fa-IR" sz="2800" b="1" dirty="0" smtClean="0"/>
              <a:t>- الهه باوند پور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42" y="285720"/>
            <a:ext cx="5643602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fa-IR" sz="2000" dirty="0" smtClean="0">
                <a:solidFill>
                  <a:srgbClr val="FF0000"/>
                </a:solidFill>
              </a:rPr>
              <a:t/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/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/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/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/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>دانشگاه علوم پزشكي وخدمات بهداشتي درماني كرمانشاه                                                                                                 </a:t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>	 مركز بهداشت شهرستان كرمانشاه   </a:t>
            </a:r>
            <a:br>
              <a:rPr lang="fa-IR" sz="2000" dirty="0" smtClean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</a:rPr>
              <a:t>واحد سلامت خانواده</a:t>
            </a:r>
            <a:endParaRPr lang="fa-IR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357167" y="369332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dirty="0" smtClean="0"/>
              <a:t> 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هماهنگی با مراکز</a:t>
            </a:r>
            <a:endParaRPr lang="fa-IR" dirty="0"/>
          </a:p>
        </p:txBody>
      </p:sp>
      <p:pic>
        <p:nvPicPr>
          <p:cNvPr id="67585" name="Picture 1" descr="C:\Users\BAVANDPOUR\Desktop\اسکن شیر 93\img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5" y="1643042"/>
            <a:ext cx="6072231" cy="721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istrator\Desktop\اسکن\img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1928794"/>
            <a:ext cx="3214710" cy="407196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جمع آوری عملکرد</a:t>
            </a:r>
            <a:endParaRPr lang="fa-IR" dirty="0"/>
          </a:p>
        </p:txBody>
      </p:sp>
      <p:pic>
        <p:nvPicPr>
          <p:cNvPr id="8195" name="Picture 3" descr="C:\Documents and Settings\Administrator\Desktop\اسکن\img8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16631">
            <a:off x="1871100" y="3402372"/>
            <a:ext cx="3284048" cy="6053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706" y="1428728"/>
            <a:ext cx="5623560" cy="6902472"/>
          </a:xfrm>
        </p:spPr>
        <p:txBody>
          <a:bodyPr>
            <a:normAutofit/>
          </a:bodyPr>
          <a:lstStyle/>
          <a:p>
            <a:r>
              <a:rPr lang="fa-IR" sz="2000" b="1" i="1" dirty="0" smtClean="0"/>
              <a:t>اهدا تشویقی به 80پرسنل فعال در امر شیردهی در مراکز وخانه های بهداشت و بیمارستانهای دوستدار کودک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80" y="428596"/>
            <a:ext cx="5623560" cy="857256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/>
              <a:t>تقدیر از پرسنل فعال در برنامه شیر مادر </a:t>
            </a:r>
            <a:endParaRPr lang="fa-IR" sz="3200" dirty="0"/>
          </a:p>
        </p:txBody>
      </p:sp>
      <p:pic>
        <p:nvPicPr>
          <p:cNvPr id="64513" name="Picture 1" descr="C:\Users\BAVANDPOUR\Desktop\اسکن شیر 93\img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5073">
            <a:off x="626293" y="2821183"/>
            <a:ext cx="5420405" cy="5449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705486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برگزاری جلسه جهت 10نفرازماماهای بخش خصوصی در مورخ 93/5/13</a:t>
            </a:r>
            <a:endParaRPr lang="fa-IR" dirty="0"/>
          </a:p>
        </p:txBody>
      </p:sp>
      <p:pic>
        <p:nvPicPr>
          <p:cNvPr id="93186" name="Picture 2" descr="C:\Users\BAVANDPOUR\Desktop\اسکن شیر 93\img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0" y="1928794"/>
            <a:ext cx="3747225" cy="2786082"/>
          </a:xfrm>
          <a:prstGeom prst="rect">
            <a:avLst/>
          </a:prstGeom>
          <a:noFill/>
        </p:spPr>
      </p:pic>
      <p:pic>
        <p:nvPicPr>
          <p:cNvPr id="93187" name="Picture 3" descr="C:\Users\BAVANDPOUR\Desktop\اسکن شیر 93\img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3428992"/>
            <a:ext cx="4937202" cy="3786214"/>
          </a:xfrm>
          <a:prstGeom prst="rect">
            <a:avLst/>
          </a:prstGeom>
          <a:noFill/>
        </p:spPr>
      </p:pic>
      <p:pic>
        <p:nvPicPr>
          <p:cNvPr id="93188" name="Picture 4" descr="C:\Users\BAVANDPOUR\Desktop\اسکن شیر 93\img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5643538"/>
            <a:ext cx="4857809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776924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تصاویر جلسه ماماهای بخش خصوصی </a:t>
            </a:r>
            <a:br>
              <a:rPr lang="fa-IR" dirty="0" smtClean="0"/>
            </a:br>
            <a:endParaRPr lang="fa-IR" dirty="0"/>
          </a:p>
        </p:txBody>
      </p:sp>
      <p:pic>
        <p:nvPicPr>
          <p:cNvPr id="94210" name="Picture 2" descr="I:\شیردهی\DSC_0713_19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44699">
            <a:off x="321679" y="1981607"/>
            <a:ext cx="3143272" cy="2631328"/>
          </a:xfrm>
          <a:prstGeom prst="rect">
            <a:avLst/>
          </a:prstGeom>
          <a:noFill/>
        </p:spPr>
      </p:pic>
      <p:pic>
        <p:nvPicPr>
          <p:cNvPr id="94211" name="Picture 3" descr="I:\شیردهی\DSC_0719_19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6103">
            <a:off x="2167475" y="5613163"/>
            <a:ext cx="3460927" cy="2733041"/>
          </a:xfrm>
          <a:prstGeom prst="rect">
            <a:avLst/>
          </a:prstGeom>
          <a:noFill/>
        </p:spPr>
      </p:pic>
      <p:pic>
        <p:nvPicPr>
          <p:cNvPr id="94212" name="Picture 4" descr="I:\شیردهی\DSC_0725_19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56" y="2714612"/>
            <a:ext cx="2714644" cy="2706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400" b="1" dirty="0" smtClean="0"/>
              <a:t>تشکیل  40سمینار محلی با </a:t>
            </a:r>
            <a:r>
              <a:rPr lang="fa-IR" sz="2400" b="1" smtClean="0"/>
              <a:t>حضور  723نفر </a:t>
            </a:r>
            <a:endParaRPr lang="fa-IR" sz="2400" b="1" dirty="0" smtClean="0"/>
          </a:p>
          <a:p>
            <a:pPr>
              <a:buNone/>
            </a:pPr>
            <a:endParaRPr lang="fa-IR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تشکیل سمینارهای محلی </a:t>
            </a:r>
            <a:endParaRPr lang="fa-IR" dirty="0"/>
          </a:p>
        </p:txBody>
      </p:sp>
      <p:pic>
        <p:nvPicPr>
          <p:cNvPr id="63489" name="Picture 1" descr="C:\Users\BAVANDPOUR\Desktop\اسکن شیر 93\img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0685">
            <a:off x="537919" y="2935473"/>
            <a:ext cx="5922264" cy="5030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تصاویر سمینارهای محلی  </a:t>
            </a:r>
            <a:endParaRPr lang="fa-IR" dirty="0"/>
          </a:p>
        </p:txBody>
      </p:sp>
      <p:pic>
        <p:nvPicPr>
          <p:cNvPr id="58369" name="Picture 1" descr="C:\Users\BAVANDPOUR\Desktop\هفته شیر مادر\رشیدی\DSC_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15282">
            <a:off x="1183339" y="1624123"/>
            <a:ext cx="2643206" cy="2143122"/>
          </a:xfrm>
          <a:prstGeom prst="rect">
            <a:avLst/>
          </a:prstGeom>
          <a:noFill/>
        </p:spPr>
      </p:pic>
      <p:pic>
        <p:nvPicPr>
          <p:cNvPr id="58370" name="Picture 2" descr="C:\Users\BAVANDPOUR\Desktop\هفته شیر مادر\رشیدی\DSC_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5712">
            <a:off x="4235772" y="1879134"/>
            <a:ext cx="2409767" cy="2214578"/>
          </a:xfrm>
          <a:prstGeom prst="rect">
            <a:avLst/>
          </a:prstGeom>
          <a:noFill/>
        </p:spPr>
      </p:pic>
      <p:pic>
        <p:nvPicPr>
          <p:cNvPr id="58371" name="Picture 3" descr="C:\Users\BAVANDPOUR\Desktop\هفته شیر مادر\ورله\2014-08-03 10.20.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5408">
            <a:off x="438335" y="3918145"/>
            <a:ext cx="3071834" cy="2857520"/>
          </a:xfrm>
          <a:prstGeom prst="rect">
            <a:avLst/>
          </a:prstGeom>
          <a:noFill/>
        </p:spPr>
      </p:pic>
      <p:pic>
        <p:nvPicPr>
          <p:cNvPr id="58372" name="Picture 4" descr="C:\Users\BAVANDPOUR\Desktop\هفته شیر مادر\هفته شیر مادر سال 93 ماهیدشت\20140520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9215">
            <a:off x="3908508" y="4290018"/>
            <a:ext cx="2668556" cy="2606865"/>
          </a:xfrm>
          <a:prstGeom prst="rect">
            <a:avLst/>
          </a:prstGeom>
          <a:noFill/>
        </p:spPr>
      </p:pic>
      <p:pic>
        <p:nvPicPr>
          <p:cNvPr id="58373" name="Picture 5" descr="C:\Users\BAVANDPOUR\Desktop\هفته شیر مادر\هفته شیر مادر سال 93 ماهیدشت\201405206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60" y="6357950"/>
            <a:ext cx="359091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تصاویر سمینارهای محلی </a:t>
            </a:r>
            <a:endParaRPr lang="fa-IR" dirty="0"/>
          </a:p>
        </p:txBody>
      </p:sp>
      <p:pic>
        <p:nvPicPr>
          <p:cNvPr id="96258" name="Picture 2" descr="C:\Users\BAVANDPOUR\Desktop\هفته شیر مادر\My Disc\_2774~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5" y="1357290"/>
            <a:ext cx="2500330" cy="2597150"/>
          </a:xfrm>
          <a:prstGeom prst="rect">
            <a:avLst/>
          </a:prstGeom>
          <a:noFill/>
        </p:spPr>
      </p:pic>
      <p:pic>
        <p:nvPicPr>
          <p:cNvPr id="5" name="Picture 2" descr="C:\Users\R!!!\Desktop\New folder (5)\20601212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8" y="3000364"/>
            <a:ext cx="3357586" cy="2571768"/>
          </a:xfrm>
          <a:prstGeom prst="rect">
            <a:avLst/>
          </a:prstGeom>
          <a:noFill/>
        </p:spPr>
      </p:pic>
      <p:pic>
        <p:nvPicPr>
          <p:cNvPr id="6" name="Picture 3" descr="C:\Users\R!!!\Desktop\New folder (5)\20601212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94" y="5786446"/>
            <a:ext cx="417227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برگزاری   307کلاس آموزشی جهت 4739مادران شیرده و همسران آنها 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5720"/>
            <a:ext cx="6172200" cy="1296966"/>
          </a:xfrm>
        </p:spPr>
        <p:txBody>
          <a:bodyPr/>
          <a:lstStyle/>
          <a:p>
            <a:pPr algn="ctr"/>
            <a:r>
              <a:rPr lang="fa-IR" dirty="0" smtClean="0"/>
              <a:t>برگزاری جلسات آموزشی </a:t>
            </a:r>
            <a:endParaRPr lang="fa-IR" dirty="0"/>
          </a:p>
        </p:txBody>
      </p:sp>
      <p:pic>
        <p:nvPicPr>
          <p:cNvPr id="5" name="Picture 4" descr="C:\Documents and Settings\chenaar\Desktop\New Folder\عکس۰۲۱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14356" y="2714612"/>
            <a:ext cx="2643206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Documents and Settings\chenaar\Desktop\New Folder\عکس۰۲۱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78967" y="5322099"/>
            <a:ext cx="2500330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برگزاری   431کلاس آموزشی جهت 5989مادران شیرده و همسران آنها 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5720"/>
            <a:ext cx="6172200" cy="1296966"/>
          </a:xfrm>
        </p:spPr>
        <p:txBody>
          <a:bodyPr/>
          <a:lstStyle/>
          <a:p>
            <a:pPr algn="ctr"/>
            <a:r>
              <a:rPr lang="fa-IR" dirty="0" smtClean="0"/>
              <a:t>برگزاری جلسات آموزشی </a:t>
            </a:r>
            <a:endParaRPr lang="fa-IR" dirty="0"/>
          </a:p>
        </p:txBody>
      </p:sp>
      <p:pic>
        <p:nvPicPr>
          <p:cNvPr id="57345" name="Picture 1" descr="C:\Users\BAVANDPOUR\Desktop\هفته شیر مادر\کوزران\DSC01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0454">
            <a:off x="249263" y="2825267"/>
            <a:ext cx="3500462" cy="2821577"/>
          </a:xfrm>
          <a:prstGeom prst="rect">
            <a:avLst/>
          </a:prstGeom>
          <a:noFill/>
        </p:spPr>
      </p:pic>
      <p:pic>
        <p:nvPicPr>
          <p:cNvPr id="90115" name="Picture 3" descr="C:\Users\BAVANDPOUR\Desktop\هفته شیر مادر\کهریز\عکس۱۹۳۰ -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4" y="3571868"/>
            <a:ext cx="3016858" cy="3929090"/>
          </a:xfrm>
          <a:prstGeom prst="rect">
            <a:avLst/>
          </a:prstGeom>
          <a:noFill/>
        </p:spPr>
      </p:pic>
      <p:pic>
        <p:nvPicPr>
          <p:cNvPr id="62465" name="Picture 1" descr="C:\Users\BAVANDPOUR\Desktop\هفته شیر مادر\2014-08-16 08.29.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56" y="5715008"/>
            <a:ext cx="3929090" cy="2786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BESM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tretch>
            <a:fillRect/>
          </a:stretch>
        </p:blipFill>
        <p:spPr bwMode="auto">
          <a:xfrm rot="19962439">
            <a:off x="1000109" y="2000232"/>
            <a:ext cx="5072098" cy="5350477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Top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203200"/>
            <a:ext cx="6172200" cy="868338"/>
          </a:xfrm>
        </p:spPr>
        <p:txBody>
          <a:bodyPr/>
          <a:lstStyle/>
          <a:p>
            <a:pPr algn="ctr"/>
            <a:r>
              <a:rPr lang="fa-IR" dirty="0" smtClean="0"/>
              <a:t>تصاویر کلاسها </a:t>
            </a:r>
            <a:endParaRPr lang="fa-IR" dirty="0"/>
          </a:p>
        </p:txBody>
      </p:sp>
      <p:pic>
        <p:nvPicPr>
          <p:cNvPr id="56321" name="Picture 1" descr="C:\Users\BAVANDPOUR\Desktop\هفته شیر مادر\شیرمادربسیج\IMG_۲۰۱۴۰۸۰۵_۱۰۳۲۳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09929" y="1118775"/>
            <a:ext cx="2714647" cy="2763050"/>
          </a:xfrm>
          <a:prstGeom prst="rect">
            <a:avLst/>
          </a:prstGeom>
          <a:noFill/>
        </p:spPr>
      </p:pic>
      <p:pic>
        <p:nvPicPr>
          <p:cNvPr id="56322" name="Picture 2" descr="C:\Users\BAVANDPOUR\Desktop\هفته شیر مادر\فرهنگیان\20140806_114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6" y="1142976"/>
            <a:ext cx="2214578" cy="2500330"/>
          </a:xfrm>
          <a:prstGeom prst="rect">
            <a:avLst/>
          </a:prstGeom>
          <a:noFill/>
        </p:spPr>
      </p:pic>
      <p:pic>
        <p:nvPicPr>
          <p:cNvPr id="56323" name="Picture 3" descr="C:\Users\BAVANDPOUR\Desktop\هفته شیر مادر\ورله\2014-08-03 10.19.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4402">
            <a:off x="2092784" y="3121904"/>
            <a:ext cx="3214710" cy="2428892"/>
          </a:xfrm>
          <a:prstGeom prst="rect">
            <a:avLst/>
          </a:prstGeom>
          <a:noFill/>
        </p:spPr>
      </p:pic>
      <p:pic>
        <p:nvPicPr>
          <p:cNvPr id="57345" name="Picture 1" descr="H:\عکس های پیرکاشان به مناسبت هفته جهانی شیرمادر\20140812_120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0157">
            <a:off x="-5225" y="5114553"/>
            <a:ext cx="3091466" cy="2816638"/>
          </a:xfrm>
          <a:prstGeom prst="rect">
            <a:avLst/>
          </a:prstGeom>
          <a:noFill/>
        </p:spPr>
      </p:pic>
      <p:pic>
        <p:nvPicPr>
          <p:cNvPr id="7" name="Picture 2" descr="E:\اموزش شیر مادر\0408201329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123">
            <a:off x="3499153" y="6077012"/>
            <a:ext cx="2928934" cy="2500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اموزش شیر مادر\شعار هفته جهانی شیر مادر 1-7 آگوست 2014 مصادف با 10-16 مردادماه 93 اعلام گردید _files\showima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132">
            <a:off x="4778630" y="6245819"/>
            <a:ext cx="1115141" cy="513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برگزاری جلسات در مساجد</a:t>
            </a:r>
            <a:br>
              <a:rPr lang="fa-IR" dirty="0" smtClean="0"/>
            </a:br>
            <a:r>
              <a:rPr lang="fa-IR" sz="2000" dirty="0" smtClean="0"/>
              <a:t>برگزاری 2جلسه درمساجد جهت 85نفر</a:t>
            </a:r>
            <a:endParaRPr lang="fa-IR" dirty="0"/>
          </a:p>
        </p:txBody>
      </p:sp>
      <p:pic>
        <p:nvPicPr>
          <p:cNvPr id="91138" name="Picture 2" descr="C:\Users\BAVANDPOUR\Desktop\هفته شیر مادر\هفته شیر مادر سال 93 ماهیدشت\۲۰۱۴۰۸۰۴_۰۹۲۲۰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1857357"/>
            <a:ext cx="2857520" cy="2357454"/>
          </a:xfrm>
          <a:prstGeom prst="rect">
            <a:avLst/>
          </a:prstGeom>
          <a:noFill/>
        </p:spPr>
      </p:pic>
      <p:pic>
        <p:nvPicPr>
          <p:cNvPr id="91139" name="Picture 3" descr="C:\Users\BAVANDPOUR\Desktop\هفته شیر مادر\هفته شیر مادر سال 93 ماهیدشت\۲۰۱۴۰۸۰۴_۰۹۳۰۴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4" y="1928794"/>
            <a:ext cx="3214686" cy="2857520"/>
          </a:xfrm>
          <a:prstGeom prst="rect">
            <a:avLst/>
          </a:prstGeom>
          <a:noFill/>
        </p:spPr>
      </p:pic>
      <p:pic>
        <p:nvPicPr>
          <p:cNvPr id="6" name="Picture 5" descr="C:\Documents and Settings\chenaar\Desktop\New Folder\201408055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70" y="5286380"/>
            <a:ext cx="345938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57158"/>
            <a:ext cx="6172200" cy="1524000"/>
          </a:xfrm>
        </p:spPr>
        <p:txBody>
          <a:bodyPr/>
          <a:lstStyle/>
          <a:p>
            <a:pPr algn="ctr"/>
            <a:r>
              <a:rPr lang="fa-IR" dirty="0" smtClean="0"/>
              <a:t>آموزش چهره به چهره</a:t>
            </a:r>
            <a:br>
              <a:rPr lang="fa-IR" dirty="0" smtClean="0"/>
            </a:br>
            <a:r>
              <a:rPr lang="fa-IR" sz="2000" dirty="0" smtClean="0"/>
              <a:t>آموزش به 4401نفراز مراجعین</a:t>
            </a:r>
            <a:endParaRPr lang="fa-IR" dirty="0"/>
          </a:p>
        </p:txBody>
      </p:sp>
      <p:pic>
        <p:nvPicPr>
          <p:cNvPr id="97282" name="Picture 2" descr="C:\Users\BAVANDPOUR\Desktop\هفته شیر مادر\کهریز\عکس۰۰۳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69068">
            <a:off x="714356" y="1785918"/>
            <a:ext cx="2357454" cy="2500330"/>
          </a:xfrm>
          <a:prstGeom prst="rect">
            <a:avLst/>
          </a:prstGeom>
          <a:noFill/>
        </p:spPr>
      </p:pic>
      <p:pic>
        <p:nvPicPr>
          <p:cNvPr id="5" name="Picture 2" descr="C:\Users\R!!!\Desktop\New folder (3)\New folder\270420136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54636">
            <a:off x="3688229" y="1856968"/>
            <a:ext cx="2500330" cy="2714644"/>
          </a:xfrm>
          <a:prstGeom prst="rect">
            <a:avLst/>
          </a:prstGeom>
          <a:noFill/>
        </p:spPr>
      </p:pic>
      <p:pic>
        <p:nvPicPr>
          <p:cNvPr id="6" name="Picture 5" descr="C:\Documents and Settings\chenaar\Desktop\New Folder\201408055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1180">
            <a:off x="143188" y="4085102"/>
            <a:ext cx="3048607" cy="2822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 descr="C:\images@video\شراره\Camera\201308\201308A0\060820133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921">
            <a:off x="3618748" y="4875695"/>
            <a:ext cx="2643206" cy="2428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69" name="Picture 1" descr="C:\Users\BAVANDPOUR\Desktop\هفته شیر مادر\2014-08-16 08.33.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22" y="7000860"/>
            <a:ext cx="392909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66" y="714348"/>
            <a:ext cx="6172200" cy="6770710"/>
          </a:xfrm>
        </p:spPr>
        <p:txBody>
          <a:bodyPr/>
          <a:lstStyle/>
          <a:p>
            <a:r>
              <a:rPr lang="fa-IR" dirty="0" smtClean="0"/>
              <a:t>برگزاری 17 دوره باز آموزی جهت 250بهورز 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0"/>
            <a:ext cx="6229372" cy="785786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/>
              <a:t>برگزای کلاس آموزشی جهت بهورزان </a:t>
            </a:r>
            <a:endParaRPr lang="fa-IR" sz="3200" b="1" dirty="0"/>
          </a:p>
        </p:txBody>
      </p:sp>
      <p:pic>
        <p:nvPicPr>
          <p:cNvPr id="55297" name="Picture 1" descr="C:\Users\BAVANDPOUR\Desktop\هفته شیر مادر\کوزران\DSC01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1785918"/>
            <a:ext cx="3571900" cy="2607263"/>
          </a:xfrm>
          <a:prstGeom prst="rect">
            <a:avLst/>
          </a:prstGeom>
          <a:noFill/>
        </p:spPr>
      </p:pic>
      <p:pic>
        <p:nvPicPr>
          <p:cNvPr id="95234" name="Picture 2" descr="H:\عکس های پیرکاشان به مناسبت هفته جهانی شیرمادر\20140803_1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0" y="4429124"/>
            <a:ext cx="3286124" cy="3571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203200"/>
            <a:ext cx="6172200" cy="1011214"/>
          </a:xfrm>
        </p:spPr>
        <p:txBody>
          <a:bodyPr>
            <a:normAutofit/>
          </a:bodyPr>
          <a:lstStyle/>
          <a:p>
            <a:pPr algn="ctr"/>
            <a:r>
              <a:rPr lang="fa-IR" sz="3200" b="1" dirty="0" smtClean="0"/>
              <a:t>برگزاری کلاس آموزشی جهت رابطین          </a:t>
            </a:r>
            <a:r>
              <a:rPr lang="fa-IR" sz="2000" b="1" dirty="0" smtClean="0"/>
              <a:t>برگزاری 69کلاس جهت 334رابط بهداشتی </a:t>
            </a:r>
            <a:endParaRPr lang="fa-IR" sz="2000" b="1" dirty="0"/>
          </a:p>
        </p:txBody>
      </p:sp>
      <p:pic>
        <p:nvPicPr>
          <p:cNvPr id="8" name="Picture 7" descr="C:\Documents and Settings\chenaar\Desktop\New Folder\DSC00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1428728"/>
            <a:ext cx="3882445" cy="266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BAVANDPOUR\Desktop\هفته شیر مادر\My Disc\_2D82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96" y="4071934"/>
            <a:ext cx="3643314" cy="2428860"/>
          </a:xfrm>
          <a:prstGeom prst="rect">
            <a:avLst/>
          </a:prstGeom>
          <a:noFill/>
        </p:spPr>
      </p:pic>
      <p:pic>
        <p:nvPicPr>
          <p:cNvPr id="2051" name="Picture 3" descr="C:\Users\BAVANDPOUR\Desktop\هفته شیر مادر\رشیدی\۲۰۱۴۰۸۰۵_۱۰۴۹۲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80" y="6643688"/>
            <a:ext cx="4643446" cy="2500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برگزاری جلسه جهت اصناف جعفرآباد</a:t>
            </a:r>
            <a:br>
              <a:rPr lang="fa-IR" dirty="0" smtClean="0"/>
            </a:br>
            <a:r>
              <a:rPr lang="fa-IR" sz="3100" dirty="0" smtClean="0"/>
              <a:t>برگزاری 1جلسه جهت 19نفراز اصناف</a:t>
            </a:r>
            <a:endParaRPr lang="fa-IR" sz="3100" dirty="0"/>
          </a:p>
        </p:txBody>
      </p:sp>
      <p:pic>
        <p:nvPicPr>
          <p:cNvPr id="4" name="Content Placeholder 3" descr="C:\Users\R!!!\Desktop\New folder (3)\New folder\050520137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6" y="2714612"/>
            <a:ext cx="2886325" cy="3214710"/>
          </a:xfrm>
          <a:prstGeom prst="rect">
            <a:avLst/>
          </a:prstGeom>
          <a:noFill/>
        </p:spPr>
      </p:pic>
      <p:pic>
        <p:nvPicPr>
          <p:cNvPr id="5" name="Picture 2" descr="C:\Users\R!!!\Desktop\New folder (3)\New folder\2203201071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8" y="1928794"/>
            <a:ext cx="2963166" cy="3874174"/>
          </a:xfrm>
          <a:prstGeom prst="rect">
            <a:avLst/>
          </a:prstGeom>
          <a:noFill/>
        </p:spPr>
      </p:pic>
      <p:pic>
        <p:nvPicPr>
          <p:cNvPr id="6" name="Picture 2" descr="C:\Users\R!!!\Desktop\New folder (3)\New folder\22032010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32" y="6143636"/>
            <a:ext cx="4104471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1071538"/>
            <a:ext cx="6172200" cy="7056462"/>
          </a:xfrm>
        </p:spPr>
        <p:txBody>
          <a:bodyPr/>
          <a:lstStyle/>
          <a:p>
            <a:pPr>
              <a:buNone/>
            </a:pPr>
            <a:r>
              <a:rPr lang="fa-IR" sz="2400" dirty="0" smtClean="0"/>
              <a:t>برگزاری  70کلاس جهت 302عضو شورای اسلامی روستا</a:t>
            </a:r>
          </a:p>
          <a:p>
            <a:pPr>
              <a:buNone/>
            </a:pP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203200"/>
            <a:ext cx="6172200" cy="868338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200" b="1" dirty="0" smtClean="0"/>
              <a:t>برگزاری کلاس جهت شوراهای اسلامی روستا </a:t>
            </a:r>
            <a:endParaRPr lang="fa-IR" sz="3200" b="1" dirty="0"/>
          </a:p>
        </p:txBody>
      </p:sp>
      <p:pic>
        <p:nvPicPr>
          <p:cNvPr id="53249" name="Picture 1" descr="C:\Users\BAVANDPOUR\Desktop\هفته شیر مادر\کوزران\DSC01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02471">
            <a:off x="2068974" y="2102587"/>
            <a:ext cx="3897504" cy="2695913"/>
          </a:xfrm>
          <a:prstGeom prst="rect">
            <a:avLst/>
          </a:prstGeom>
          <a:noFill/>
        </p:spPr>
      </p:pic>
      <p:pic>
        <p:nvPicPr>
          <p:cNvPr id="3075" name="Picture 3" descr="C:\Users\BAVANDPOUR\Desktop\هفته شیر مادر\کوزران\DSC01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5286380"/>
            <a:ext cx="5016137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با تشکر از زحمات دلسوزانه جناب آقای دکتر نصیری سرپرست محترم مرکز بهداشت شهرستان کرمانشاه و جناب آقای دکتر </a:t>
            </a:r>
            <a:r>
              <a:rPr lang="fa-IR" sz="4800" smtClean="0">
                <a:latin typeface="IranNastaliq" pitchFamily="18" charset="0"/>
                <a:cs typeface="IranNastaliq" pitchFamily="18" charset="0"/>
              </a:rPr>
              <a:t>بحیرایی وآقای دکتر نوری وکلیه </a:t>
            </a:r>
            <a:r>
              <a:rPr lang="fa-IR" sz="4800" dirty="0" smtClean="0">
                <a:latin typeface="IranNastaliq" pitchFamily="18" charset="0"/>
                <a:cs typeface="IranNastaliq" pitchFamily="18" charset="0"/>
              </a:rPr>
              <a:t>کسانی که با پشتیبانی های خود ما را در اجرای این برنامه ها یاری نمودند. </a:t>
            </a:r>
            <a:endParaRPr lang="fa-IR" sz="4800" dirty="0"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8" y="1928794"/>
            <a:ext cx="4800600" cy="6604000"/>
          </a:xfrm>
        </p:spPr>
        <p:txBody>
          <a:bodyPr>
            <a:noAutofit/>
          </a:bodyPr>
          <a:lstStyle/>
          <a:p>
            <a:pPr lvl="0" algn="r">
              <a:spcBef>
                <a:spcPts val="0"/>
              </a:spcBef>
            </a:pPr>
            <a:r>
              <a:rPr lang="fa-IR" sz="2000" b="1" dirty="0">
                <a:solidFill>
                  <a:schemeClr val="accent2"/>
                </a:solidFill>
              </a:rPr>
              <a:t>امسال بیست ودومین سالگرد هفته جهانی شیر مادر، با تمرکز بر نقش تغذیه با شیر مادر بعنوان یکی از موثرترین راههای پیشگیری از مرگ و میر کودکان و ارتقاء سلامت مادران ،کودکان و جا معه میباشد . این ایام فرصت مناسبی برای بسیج اطلاع رسانی و ارتقای آگاهی های عمومی در زمینه تغذیه شیرخواران با شیر مادر و تقویت فعالیتهای این برنامه در طول سال را فراهم می نماید. کمیته کشوری تغذیه با شیر مادر شعار " تغذیه با شیر مادر ، یک عمر سلامتی "را به عنوان شعار ملی انتخاب نموده است و بر این باور است  که با حفظ ،حمایت و ترویج تغذیه با شیر مادر می توان  به هر یک   ا ز اهداف توسعه هزاره  دست یافت.  </a:t>
            </a:r>
          </a:p>
          <a:p>
            <a:pPr lvl="0" algn="r">
              <a:spcBef>
                <a:spcPts val="0"/>
              </a:spcBef>
            </a:pPr>
            <a:r>
              <a:rPr lang="fa-IR" sz="2000" b="1" dirty="0">
                <a:solidFill>
                  <a:schemeClr val="accent2"/>
                </a:solidFill>
              </a:rPr>
              <a:t> امید است شرایطی فراهم شود تا تغذیه با شیر مادر بلافاصله ظرف یکساعت اول بعد از تولد شروع و سپس تا شش ماه اول، تغذیه انحصاری با شیر مادرودر ادامه تا دو سالگی همراه با تغذیه تکمیلی تداوم یابد تا ضامن سلامت مادر و کودک گردد</a:t>
            </a:r>
          </a:p>
          <a:p>
            <a:endParaRPr lang="fa-IR" sz="2000" b="1" dirty="0"/>
          </a:p>
        </p:txBody>
      </p:sp>
      <p:pic>
        <p:nvPicPr>
          <p:cNvPr id="4" name="Picture 2" descr="G:\اموزش شیر مادر\شعار هفته جهانی شیر مادر 1-7 آگوست 2014 مصادف با 10-16 مردادماه 93 اعلام گردید _files\iran_fla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8" y="0"/>
            <a:ext cx="2350786" cy="187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VANDPOUR\Desktop\هفته شیر مادر\20150418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7171">
            <a:off x="183328" y="7055568"/>
            <a:ext cx="2400205" cy="1828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783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sz="2000" b="1" dirty="0" smtClean="0"/>
              <a:t>تشکیل جلسه برون بخشی مورخ 93/4/31</a:t>
            </a:r>
          </a:p>
          <a:p>
            <a:r>
              <a:rPr lang="fa-IR" sz="2000" b="1" dirty="0" smtClean="0"/>
              <a:t>هماهنگی بامراکز</a:t>
            </a:r>
          </a:p>
          <a:p>
            <a:r>
              <a:rPr lang="fa-IR" sz="2000" b="1" dirty="0" smtClean="0"/>
              <a:t>جمع آوری عملکرد</a:t>
            </a:r>
          </a:p>
          <a:p>
            <a:r>
              <a:rPr lang="fa-IR" sz="2000" b="1" dirty="0" smtClean="0"/>
              <a:t>تقدیر از پرسنل فعال در برنامه شیر مادر</a:t>
            </a:r>
          </a:p>
          <a:p>
            <a:r>
              <a:rPr lang="fa-IR" sz="2000" b="1" dirty="0" smtClean="0"/>
              <a:t> تشکیل سمینارهای محلی </a:t>
            </a:r>
          </a:p>
          <a:p>
            <a:r>
              <a:rPr lang="fa-IR" sz="2000" b="1" dirty="0" smtClean="0"/>
              <a:t>برگزاری جلسات آموزشی </a:t>
            </a:r>
          </a:p>
          <a:p>
            <a:r>
              <a:rPr lang="fa-IR" sz="2000" b="1" dirty="0" smtClean="0"/>
              <a:t>برگزاری جلسات در مساجد</a:t>
            </a:r>
          </a:p>
          <a:p>
            <a:r>
              <a:rPr lang="fa-IR" sz="2000" b="1" dirty="0" smtClean="0"/>
              <a:t>آموزش چهره به چهره</a:t>
            </a:r>
          </a:p>
          <a:p>
            <a:r>
              <a:rPr lang="fa-IR" sz="2000" b="1" dirty="0" smtClean="0"/>
              <a:t>برگزای کلاس آموزشی جهت بهورزان</a:t>
            </a:r>
          </a:p>
          <a:p>
            <a:r>
              <a:rPr lang="fa-IR" sz="2000" b="1" dirty="0" smtClean="0"/>
              <a:t>برگزاری کلاس آموزشی جهت رابطین</a:t>
            </a:r>
          </a:p>
          <a:p>
            <a:r>
              <a:rPr lang="fa-IR" sz="2000" b="1" dirty="0" smtClean="0"/>
              <a:t>برگزاری کلاس جهت اصناف منطقه جعفرآباد</a:t>
            </a:r>
          </a:p>
          <a:p>
            <a:r>
              <a:rPr lang="fa-IR" sz="2000" b="1" dirty="0" smtClean="0"/>
              <a:t>برگزاری کلاس جهت شوراهای اسلامی روستا</a:t>
            </a:r>
          </a:p>
          <a:p>
            <a:r>
              <a:rPr lang="fa-IR" sz="2000" b="1" dirty="0" smtClean="0"/>
              <a:t>برگزاری کلاس جهت کانونهای تابستانی</a:t>
            </a:r>
          </a:p>
          <a:p>
            <a:r>
              <a:rPr lang="fa-IR" sz="2000" b="1" dirty="0" smtClean="0"/>
              <a:t>برگزاری جشن در مهدهای کودک</a:t>
            </a:r>
          </a:p>
          <a:p>
            <a:r>
              <a:rPr lang="fa-IR" sz="2000" b="1" dirty="0" smtClean="0"/>
              <a:t>تهیه و نصب پلاکارد </a:t>
            </a:r>
          </a:p>
          <a:p>
            <a:r>
              <a:rPr lang="fa-IR" sz="2000" b="1" dirty="0" smtClean="0"/>
              <a:t>برگزاری نمایشگاه در بیمارستانهای دوستدار کودک</a:t>
            </a:r>
          </a:p>
          <a:p>
            <a:r>
              <a:rPr lang="fa-IR" sz="2000" b="1" dirty="0" smtClean="0"/>
              <a:t>توزیع وسایل کمک آموزشی </a:t>
            </a:r>
          </a:p>
          <a:p>
            <a:endParaRPr lang="fa-IR" sz="2000" dirty="0" smtClean="0"/>
          </a:p>
          <a:p>
            <a:endParaRPr lang="fa-IR" sz="2000" dirty="0" smtClean="0"/>
          </a:p>
          <a:p>
            <a:endParaRPr lang="fa-IR" sz="2000" dirty="0" smtClean="0"/>
          </a:p>
          <a:p>
            <a:endParaRPr lang="fa-IR" sz="2000" dirty="0" smtClean="0"/>
          </a:p>
          <a:p>
            <a:endParaRPr lang="fa-IR" sz="2000" dirty="0" smtClean="0"/>
          </a:p>
          <a:p>
            <a:endParaRPr lang="fa-IR" sz="2000" dirty="0" smtClean="0"/>
          </a:p>
          <a:p>
            <a:endParaRPr lang="fa-IR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b="1" dirty="0" smtClean="0"/>
              <a:t>عنوان فعالیتهای انجام شده </a:t>
            </a:r>
            <a:endParaRPr lang="fa-IR" sz="2800" b="1" dirty="0"/>
          </a:p>
        </p:txBody>
      </p:sp>
      <p:pic>
        <p:nvPicPr>
          <p:cNvPr id="1028" name="Picture 4" descr="C:\Users\BAVANDPOUR\Desktop\هفته شیر مادر\IMAG1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87611">
            <a:off x="589938" y="3151612"/>
            <a:ext cx="2081384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000" b="1" dirty="0" smtClean="0"/>
              <a:t>تهیه و نصب تراکت </a:t>
            </a:r>
          </a:p>
          <a:p>
            <a:r>
              <a:rPr lang="fa-IR" sz="2000" b="1" dirty="0" smtClean="0"/>
              <a:t>فعالیتهای مرکز مشاوره شیردهی دکتر محمدکرمانشاهی</a:t>
            </a:r>
          </a:p>
          <a:p>
            <a:r>
              <a:rPr lang="fa-IR" sz="2000" b="1" dirty="0" smtClean="0"/>
              <a:t>درج شعار بهداشتی </a:t>
            </a:r>
          </a:p>
          <a:p>
            <a:r>
              <a:rPr lang="fa-IR" sz="2000" b="1" dirty="0" smtClean="0"/>
              <a:t>ویزیت رایگان </a:t>
            </a:r>
          </a:p>
          <a:p>
            <a:r>
              <a:rPr lang="fa-IR" sz="2000" b="1" dirty="0" smtClean="0"/>
              <a:t>سایر فعالیتهای آموزشی </a:t>
            </a:r>
          </a:p>
          <a:p>
            <a:r>
              <a:rPr lang="fa-IR" sz="2000" b="1" dirty="0" smtClean="0"/>
              <a:t>اطلاع رسانی عمومی از طریق صدا و سیما </a:t>
            </a:r>
          </a:p>
          <a:p>
            <a:r>
              <a:rPr lang="fa-IR" sz="2000" b="1" dirty="0" smtClean="0"/>
              <a:t>پیام زیر نویس </a:t>
            </a:r>
          </a:p>
          <a:p>
            <a:r>
              <a:rPr lang="fa-IR" sz="2000" b="1" dirty="0" smtClean="0"/>
              <a:t>چاپ مقاله </a:t>
            </a:r>
          </a:p>
          <a:p>
            <a:r>
              <a:rPr lang="fa-IR" sz="2000" b="1" dirty="0" smtClean="0"/>
              <a:t>ارسال پیامک </a:t>
            </a:r>
          </a:p>
          <a:p>
            <a:r>
              <a:rPr lang="fa-IR" sz="2000" b="1" dirty="0" smtClean="0"/>
              <a:t>همکاری با بیمارستانهای دوستدار کودک</a:t>
            </a:r>
          </a:p>
          <a:p>
            <a:r>
              <a:rPr lang="fa-IR" sz="2000" b="1" dirty="0" smtClean="0"/>
              <a:t>فعالیتهای بیمارستانهای دوستدار کودک</a:t>
            </a:r>
          </a:p>
          <a:p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400" b="1" dirty="0" smtClean="0"/>
              <a:t>عنوان فعالیتهای انجام شده </a:t>
            </a:r>
            <a:endParaRPr lang="fa-IR" dirty="0"/>
          </a:p>
        </p:txBody>
      </p:sp>
      <p:pic>
        <p:nvPicPr>
          <p:cNvPr id="1026" name="Picture 2" descr="C:\Users\BAVANDPOUR\Desktop\هفته شیر مادر\20140711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8082">
            <a:off x="480907" y="6595991"/>
            <a:ext cx="2323611" cy="1985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dirty="0" smtClean="0"/>
              <a:t>هماهنگی جهت جلسه برون بخشی </a:t>
            </a:r>
            <a:endParaRPr lang="fa-IR" b="1" dirty="0"/>
          </a:p>
        </p:txBody>
      </p:sp>
      <p:pic>
        <p:nvPicPr>
          <p:cNvPr id="3" name="Picture 1" descr="C:\Users\BAVANDPOUR\Desktop\اسکن شیر 93\img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478" y="2214546"/>
            <a:ext cx="4685728" cy="4429156"/>
          </a:xfrm>
          <a:prstGeom prst="rect">
            <a:avLst/>
          </a:prstGeom>
          <a:noFill/>
        </p:spPr>
      </p:pic>
      <p:pic>
        <p:nvPicPr>
          <p:cNvPr id="68610" name="Picture 2" descr="C:\Users\BAVANDPOUR\Desktop\اسکن شیر 93\img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" y="5072066"/>
            <a:ext cx="5652027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تشکیل جلسه برون بخشی </a:t>
            </a:r>
            <a:endParaRPr lang="fa-IR" dirty="0"/>
          </a:p>
        </p:txBody>
      </p:sp>
      <p:pic>
        <p:nvPicPr>
          <p:cNvPr id="88066" name="Picture 2" descr="C:\Users\BAVANDPOUR\Desktop\اسکن شیر 93\img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42" y="1643042"/>
            <a:ext cx="6072229" cy="6929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تصاویر جلسه برون بخشی</a:t>
            </a:r>
            <a:endParaRPr lang="fa-IR" dirty="0"/>
          </a:p>
        </p:txBody>
      </p:sp>
      <p:pic>
        <p:nvPicPr>
          <p:cNvPr id="69633" name="Picture 1" descr="C:\Users\BAVANDPOUR\Desktop\هفته شیر مادر\جلسه شیر مادر93-4-31\DSC_0263_19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500166"/>
            <a:ext cx="3157538" cy="2129895"/>
          </a:xfrm>
          <a:prstGeom prst="rect">
            <a:avLst/>
          </a:prstGeom>
          <a:noFill/>
        </p:spPr>
      </p:pic>
      <p:pic>
        <p:nvPicPr>
          <p:cNvPr id="69634" name="Picture 2" descr="C:\Users\BAVANDPOUR\Desktop\هفته شیر مادر\جلسه شیر مادر93-4-31\DSC_0271_19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50" y="3714744"/>
            <a:ext cx="3429024" cy="2786082"/>
          </a:xfrm>
          <a:prstGeom prst="rect">
            <a:avLst/>
          </a:prstGeom>
          <a:noFill/>
        </p:spPr>
      </p:pic>
      <p:pic>
        <p:nvPicPr>
          <p:cNvPr id="69635" name="Picture 3" descr="C:\Users\BAVANDPOUR\Desktop\هفته شیر مادر\جلسه شیر مادر93-4-31\DSC_0272_19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2" y="6643670"/>
            <a:ext cx="392909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2272</TotalTime>
  <Words>518</Words>
  <Application>Microsoft Office PowerPoint</Application>
  <PresentationFormat>On-screen Show (4:3)</PresentationFormat>
  <Paragraphs>79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Concourse</vt:lpstr>
      <vt:lpstr>     دانشگاه علوم پزشكي وخدمات بهداشتي درماني كرمانشاه                                                                                                    مركز بهداشت شهرستان كرمانشاه    واحد سلامت خانواده</vt:lpstr>
      <vt:lpstr>Slide 2</vt:lpstr>
      <vt:lpstr>Slide 3</vt:lpstr>
      <vt:lpstr>Slide 4</vt:lpstr>
      <vt:lpstr>عنوان فعالیتهای انجام شده </vt:lpstr>
      <vt:lpstr>عنوان فعالیتهای انجام شده </vt:lpstr>
      <vt:lpstr>هماهنگی جهت جلسه برون بخشی </vt:lpstr>
      <vt:lpstr>تشکیل جلسه برون بخشی </vt:lpstr>
      <vt:lpstr>تصاویر جلسه برون بخشی</vt:lpstr>
      <vt:lpstr>هماهنگی با مراکز</vt:lpstr>
      <vt:lpstr>جمع آوری عملکرد</vt:lpstr>
      <vt:lpstr>تقدیر از پرسنل فعال در برنامه شیر مادر </vt:lpstr>
      <vt:lpstr>برگزاری جلسه جهت 10نفرازماماهای بخش خصوصی در مورخ 93/5/13</vt:lpstr>
      <vt:lpstr>تصاویر جلسه ماماهای بخش خصوصی  </vt:lpstr>
      <vt:lpstr>تشکیل سمینارهای محلی </vt:lpstr>
      <vt:lpstr>تصاویر سمینارهای محلی  </vt:lpstr>
      <vt:lpstr>تصاویر سمینارهای محلی </vt:lpstr>
      <vt:lpstr>برگزاری جلسات آموزشی </vt:lpstr>
      <vt:lpstr>برگزاری جلسات آموزشی </vt:lpstr>
      <vt:lpstr>تصاویر کلاسها </vt:lpstr>
      <vt:lpstr>برگزاری جلسات در مساجد برگزاری 2جلسه درمساجد جهت 85نفر</vt:lpstr>
      <vt:lpstr>آموزش چهره به چهره آموزش به 4401نفراز مراجعین</vt:lpstr>
      <vt:lpstr>برگزای کلاس آموزشی جهت بهورزان </vt:lpstr>
      <vt:lpstr>برگزاری کلاس آموزشی جهت رابطین          برگزاری 69کلاس جهت 334رابط بهداشتی </vt:lpstr>
      <vt:lpstr>برگزاری جلسه جهت اصناف جعفرآباد برگزاری 1جلسه جهت 19نفراز اصناف</vt:lpstr>
      <vt:lpstr>برگزاری کلاس جهت شوراهای اسلامی روستا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BAVANDPOUR</dc:creator>
  <cp:lastModifiedBy>user</cp:lastModifiedBy>
  <cp:revision>467</cp:revision>
  <dcterms:created xsi:type="dcterms:W3CDTF">2011-08-16T08:11:54Z</dcterms:created>
  <dcterms:modified xsi:type="dcterms:W3CDTF">2014-09-04T03:52:36Z</dcterms:modified>
</cp:coreProperties>
</file>