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6" r:id="rId3"/>
    <p:sldId id="282" r:id="rId4"/>
    <p:sldId id="269" r:id="rId5"/>
    <p:sldId id="270" r:id="rId6"/>
    <p:sldId id="271" r:id="rId7"/>
    <p:sldId id="286" r:id="rId8"/>
    <p:sldId id="272" r:id="rId9"/>
    <p:sldId id="288" r:id="rId10"/>
    <p:sldId id="273" r:id="rId11"/>
    <p:sldId id="274" r:id="rId12"/>
    <p:sldId id="275" r:id="rId13"/>
    <p:sldId id="276" r:id="rId14"/>
    <p:sldId id="277" r:id="rId15"/>
    <p:sldId id="287" r:id="rId16"/>
    <p:sldId id="257" r:id="rId17"/>
    <p:sldId id="258" r:id="rId18"/>
    <p:sldId id="297" r:id="rId19"/>
    <p:sldId id="306" r:id="rId20"/>
    <p:sldId id="298" r:id="rId21"/>
    <p:sldId id="300" r:id="rId22"/>
    <p:sldId id="301" r:id="rId23"/>
    <p:sldId id="302" r:id="rId24"/>
    <p:sldId id="313" r:id="rId25"/>
    <p:sldId id="303" r:id="rId26"/>
    <p:sldId id="304" r:id="rId27"/>
    <p:sldId id="305" r:id="rId28"/>
    <p:sldId id="307" r:id="rId29"/>
    <p:sldId id="308" r:id="rId30"/>
    <p:sldId id="299" r:id="rId31"/>
    <p:sldId id="260" r:id="rId32"/>
    <p:sldId id="261" r:id="rId33"/>
    <p:sldId id="309" r:id="rId34"/>
    <p:sldId id="310" r:id="rId35"/>
    <p:sldId id="311" r:id="rId36"/>
    <p:sldId id="283" r:id="rId37"/>
    <p:sldId id="284" r:id="rId38"/>
    <p:sldId id="278" r:id="rId39"/>
    <p:sldId id="279" r:id="rId40"/>
    <p:sldId id="280" r:id="rId41"/>
    <p:sldId id="281" r:id="rId42"/>
    <p:sldId id="314" r:id="rId43"/>
    <p:sldId id="31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E2EAB-BBF6-4BEB-9DA4-991CC16FE519}" type="datetimeFigureOut">
              <a:rPr lang="en-US" smtClean="0"/>
              <a:t>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9CE68C-3015-4905-875A-8203E8F9620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D88DCE5-A59D-4112-9B8F-BAA09BE5BACE}" type="slidenum">
              <a:rPr lang="ar-SA" smtClean="0"/>
              <a:pPr/>
              <a:t>5</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r>
              <a:rPr lang="en-US" smtClean="0"/>
              <a:t>As you can see, the Spanish Flu in 1918 was the most severe of the three pandemics resulting in 20 to 40 million deaths worldwide and 675,000 U.S. deaths. The Asian Flu pandemic resulted in double the usual number of flu season deaths in the US. The Hong Kong Flu pandemic was relatively mild by comparison.</a:t>
            </a:r>
          </a:p>
          <a:p>
            <a:pPr eaLnBrk="1" hangingPunct="1"/>
            <a:r>
              <a:rPr lang="en-US" smtClean="0"/>
              <a:t>Slide images and figures from online slide set of Barbara Wallace, New York State Department of Health 2005. Interestingly, the little girl in the picture is gargling, which was a commonly advocated defense against the flu during that period of time.</a:t>
            </a:r>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AA50C52-FC9D-469F-A126-CE78F8BBBD21}" type="slidenum">
              <a:rPr lang="en-GB" smtClean="0"/>
              <a:pPr/>
              <a:t>20</a:t>
            </a:fld>
            <a:endParaRPr lang="en-GB" smtClean="0"/>
          </a:p>
        </p:txBody>
      </p:sp>
      <p:sp>
        <p:nvSpPr>
          <p:cNvPr id="18435" name="Rectangle 2"/>
          <p:cNvSpPr>
            <a:spLocks noRot="1" noChangeArrowheads="1" noTextEdit="1"/>
          </p:cNvSpPr>
          <p:nvPr>
            <p:ph type="sldImg"/>
          </p:nvPr>
        </p:nvSpPr>
        <p:spPr>
          <a:xfrm>
            <a:off x="1147763" y="687388"/>
            <a:ext cx="4568825" cy="3427412"/>
          </a:xfrm>
          <a:ln/>
        </p:spPr>
      </p:sp>
      <p:sp>
        <p:nvSpPr>
          <p:cNvPr id="18436" name="Rectangle 3"/>
          <p:cNvSpPr>
            <a:spLocks noGrp="1" noChangeArrowheads="1"/>
          </p:cNvSpPr>
          <p:nvPr>
            <p:ph type="body" idx="1"/>
          </p:nvPr>
        </p:nvSpPr>
        <p:spPr>
          <a:xfrm>
            <a:off x="914400" y="4341813"/>
            <a:ext cx="5029200" cy="4114800"/>
          </a:xfrm>
          <a:noFill/>
          <a:ln/>
        </p:spPr>
        <p:txBody>
          <a:bodyPr/>
          <a:lstStyle/>
          <a:p>
            <a:r>
              <a:rPr lang="en-US" altLang="ja-JP" smtClean="0"/>
              <a:t>So what we need  prepare for Phase 6. </a:t>
            </a:r>
          </a:p>
          <a:p>
            <a:endParaRPr lang="en-US" altLang="ja-JP" smtClean="0"/>
          </a:p>
          <a:p>
            <a:r>
              <a:rPr lang="en-US" altLang="ja-JP" smtClean="0"/>
              <a:t>We have to prepare medical intervention and non medical intervention such as social distancing. They are called public health intervention, and the health department can take a lead in most of these activities.</a:t>
            </a:r>
          </a:p>
          <a:p>
            <a:endParaRPr lang="en-US" altLang="ja-JP" smtClean="0"/>
          </a:p>
          <a:p>
            <a:r>
              <a:rPr lang="en-US" altLang="ja-JP" smtClean="0"/>
              <a:t>But in phase 6, in addition to public health measures, operation required in general disaster are needed. </a:t>
            </a:r>
          </a:p>
          <a:p>
            <a:endParaRPr lang="en-US" altLang="ja-JP" smtClean="0"/>
          </a:p>
          <a:p>
            <a:r>
              <a:rPr lang="en-US" altLang="ja-JP"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F2F26-706F-48A3-9EF9-03BA23FDD0DB}"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F2F26-706F-48A3-9EF9-03BA23FDD0DB}"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F2F26-706F-48A3-9EF9-03BA23FDD0DB}"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F2F26-706F-48A3-9EF9-03BA23FDD0DB}"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F2F26-706F-48A3-9EF9-03BA23FDD0DB}"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F2F26-706F-48A3-9EF9-03BA23FDD0DB}"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F2F26-706F-48A3-9EF9-03BA23FDD0DB}" type="datetimeFigureOut">
              <a:rPr lang="en-US" smtClean="0"/>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F2F26-706F-48A3-9EF9-03BA23FDD0DB}" type="datetimeFigureOut">
              <a:rPr lang="en-US" smtClean="0"/>
              <a:t>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F2F26-706F-48A3-9EF9-03BA23FDD0DB}" type="datetimeFigureOut">
              <a:rPr lang="en-US" smtClean="0"/>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F2F26-706F-48A3-9EF9-03BA23FDD0DB}"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F2F26-706F-48A3-9EF9-03BA23FDD0DB}"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7543-3F97-4B8C-BDBA-6D6DC5B836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F2F26-706F-48A3-9EF9-03BA23FDD0DB}"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97543-3F97-4B8C-BDBA-6D6DC5B836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b="1" dirty="0" smtClean="0">
                <a:cs typeface="B Mitra" pitchFamily="2" charset="-78"/>
              </a:rPr>
              <a:t>اپیدمیولوژی و پیشگیری از </a:t>
            </a:r>
            <a:br>
              <a:rPr lang="fa-IR" b="1" dirty="0" smtClean="0">
                <a:cs typeface="B Mitra" pitchFamily="2" charset="-78"/>
              </a:rPr>
            </a:br>
            <a:r>
              <a:rPr lang="fa-IR" b="1" dirty="0" smtClean="0">
                <a:cs typeface="B Mitra" pitchFamily="2" charset="-78"/>
              </a:rPr>
              <a:t>آنفلوانزای </a:t>
            </a:r>
            <a:r>
              <a:rPr lang="en-US" b="1" dirty="0" smtClean="0">
                <a:cs typeface="B Mitra" pitchFamily="2" charset="-78"/>
              </a:rPr>
              <a:t>H1N1</a:t>
            </a:r>
            <a:endParaRPr lang="en-US" b="1" dirty="0">
              <a:cs typeface="B Mitra" pitchFamily="2" charset="-78"/>
            </a:endParaRPr>
          </a:p>
        </p:txBody>
      </p:sp>
      <p:sp>
        <p:nvSpPr>
          <p:cNvPr id="3" name="Subtitle 2"/>
          <p:cNvSpPr>
            <a:spLocks noGrp="1"/>
          </p:cNvSpPr>
          <p:nvPr>
            <p:ph type="subTitle" idx="1"/>
          </p:nvPr>
        </p:nvSpPr>
        <p:spPr/>
        <p:txBody>
          <a:bodyPr/>
          <a:lstStyle/>
          <a:p>
            <a:r>
              <a:rPr lang="fa-IR" b="1" dirty="0" smtClean="0">
                <a:solidFill>
                  <a:srgbClr val="0070C0"/>
                </a:solidFill>
                <a:cs typeface="B Mitra" pitchFamily="2" charset="-78"/>
              </a:rPr>
              <a:t>نوذر نخعی</a:t>
            </a:r>
          </a:p>
          <a:p>
            <a:r>
              <a:rPr lang="fa-IR" b="1" dirty="0" smtClean="0">
                <a:solidFill>
                  <a:srgbClr val="0070C0"/>
                </a:solidFill>
                <a:cs typeface="B Mitra" pitchFamily="2" charset="-78"/>
              </a:rPr>
              <a:t>آذر 1394</a:t>
            </a:r>
            <a:endParaRPr lang="en-US" b="1" dirty="0">
              <a:solidFill>
                <a:srgbClr val="0070C0"/>
              </a:solidFill>
              <a:cs typeface="B Mitra" pitchFamily="2" charset="-78"/>
            </a:endParaRPr>
          </a:p>
        </p:txBody>
      </p:sp>
      <p:pic>
        <p:nvPicPr>
          <p:cNvPr id="4" name="Picture 3" descr="basm 12 copy"/>
          <p:cNvPicPr>
            <a:picLocks noChangeAspect="1" noChangeArrowheads="1"/>
          </p:cNvPicPr>
          <p:nvPr/>
        </p:nvPicPr>
        <p:blipFill>
          <a:blip r:embed="rId2" cstate="print"/>
          <a:srcRect/>
          <a:stretch>
            <a:fillRect/>
          </a:stretch>
        </p:blipFill>
        <p:spPr bwMode="auto">
          <a:xfrm>
            <a:off x="3581400" y="228600"/>
            <a:ext cx="2260600" cy="1695450"/>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iterate type="lt">
                                    <p:tmAbs val="75"/>
                                  </p:iterate>
                                  <p:childTnLst>
                                    <p:set>
                                      <p:cBhvr>
                                        <p:cTn id="6" dur="1" fill="hold">
                                          <p:stCondLst>
                                            <p:cond delay="74"/>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srcRect/>
          <a:stretch>
            <a:fillRect/>
          </a:stretch>
        </p:blipFill>
        <p:spPr bwMode="auto">
          <a:xfrm>
            <a:off x="1" y="630621"/>
            <a:ext cx="9144000" cy="622737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srcRect/>
          <a:stretch>
            <a:fillRect/>
          </a:stretch>
        </p:blipFill>
        <p:spPr bwMode="auto">
          <a:xfrm>
            <a:off x="99576" y="228600"/>
            <a:ext cx="9053933" cy="6324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a:srcRect/>
          <a:stretch>
            <a:fillRect/>
          </a:stretch>
        </p:blipFill>
        <p:spPr bwMode="auto">
          <a:xfrm>
            <a:off x="152401" y="1600200"/>
            <a:ext cx="8939638" cy="447567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2530" name="Picture 2"/>
          <p:cNvPicPr>
            <a:picLocks noGrp="1" noChangeAspect="1" noChangeArrowheads="1"/>
          </p:cNvPicPr>
          <p:nvPr>
            <p:ph idx="1"/>
          </p:nvPr>
        </p:nvPicPr>
        <p:blipFill>
          <a:blip r:embed="rId2"/>
          <a:srcRect/>
          <a:stretch>
            <a:fillRect/>
          </a:stretch>
        </p:blipFill>
        <p:spPr bwMode="auto">
          <a:xfrm>
            <a:off x="556461" y="1524000"/>
            <a:ext cx="8587539" cy="5192007"/>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1752600" y="381000"/>
            <a:ext cx="5435600" cy="10033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solidFill>
                  <a:srgbClr val="0070C0"/>
                </a:solidFill>
                <a:cs typeface="B Mitra" pitchFamily="2" charset="-78"/>
              </a:rPr>
              <a:t>اپیدمیولوژی در آمریکا</a:t>
            </a:r>
            <a:endParaRPr lang="en-US" b="1" dirty="0">
              <a:solidFill>
                <a:srgbClr val="0070C0"/>
              </a:solidFill>
              <a:cs typeface="B Mitra" pitchFamily="2" charset="-78"/>
            </a:endParaRPr>
          </a:p>
        </p:txBody>
      </p:sp>
      <p:pic>
        <p:nvPicPr>
          <p:cNvPr id="23554" name="Picture 2"/>
          <p:cNvPicPr>
            <a:picLocks noGrp="1" noChangeAspect="1" noChangeArrowheads="1"/>
          </p:cNvPicPr>
          <p:nvPr>
            <p:ph sz="half" idx="1"/>
          </p:nvPr>
        </p:nvPicPr>
        <p:blipFill>
          <a:blip r:embed="rId2"/>
          <a:stretch>
            <a:fillRect/>
          </a:stretch>
        </p:blipFill>
        <p:spPr bwMode="auto">
          <a:xfrm>
            <a:off x="10455" y="1808706"/>
            <a:ext cx="5018745" cy="3830094"/>
          </a:xfrm>
          <a:prstGeom prst="rect">
            <a:avLst/>
          </a:prstGeom>
          <a:noFill/>
          <a:ln w="9525">
            <a:noFill/>
            <a:miter lim="800000"/>
            <a:headEnd/>
            <a:tailEnd/>
          </a:ln>
          <a:effectLst/>
        </p:spPr>
      </p:pic>
      <p:sp>
        <p:nvSpPr>
          <p:cNvPr id="6" name="Content Placeholder 5"/>
          <p:cNvSpPr>
            <a:spLocks noGrp="1"/>
          </p:cNvSpPr>
          <p:nvPr>
            <p:ph sz="half" idx="2"/>
          </p:nvPr>
        </p:nvSpPr>
        <p:spPr>
          <a:xfrm>
            <a:off x="4953000" y="1524000"/>
            <a:ext cx="4343400" cy="4724400"/>
          </a:xfrm>
        </p:spPr>
        <p:txBody>
          <a:bodyPr/>
          <a:lstStyle/>
          <a:p>
            <a:r>
              <a:rPr lang="en-US" dirty="0" smtClean="0"/>
              <a:t>In the United States between 5% and 20% of the population are infected with influenza every year, resulting in between 3,000 and 49,000 influenza-associated deaths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fontScale="90000"/>
          </a:bodyPr>
          <a:lstStyle/>
          <a:p>
            <a:pPr rtl="1"/>
            <a:r>
              <a:rPr lang="fa-IR" dirty="0" smtClean="0">
                <a:cs typeface="B Mitra" pitchFamily="2" charset="-78"/>
              </a:rPr>
              <a:t>طغیان در هند </a:t>
            </a:r>
            <a:r>
              <a:rPr lang="en-US" dirty="0" smtClean="0">
                <a:cs typeface="B Mitra" pitchFamily="2" charset="-78"/>
              </a:rPr>
              <a:t>2015</a:t>
            </a:r>
            <a:endParaRPr lang="en-US" dirty="0">
              <a:cs typeface="B Mitra" pitchFamily="2" charset="-78"/>
            </a:endParaRPr>
          </a:p>
        </p:txBody>
      </p:sp>
      <p:sp>
        <p:nvSpPr>
          <p:cNvPr id="5" name="Content Placeholder 4"/>
          <p:cNvSpPr>
            <a:spLocks noGrp="1"/>
          </p:cNvSpPr>
          <p:nvPr>
            <p:ph sz="half" idx="2"/>
          </p:nvPr>
        </p:nvSpPr>
        <p:spPr/>
        <p:txBody>
          <a:bodyPr/>
          <a:lstStyle/>
          <a:p>
            <a:r>
              <a:rPr lang="en-US" dirty="0" smtClean="0"/>
              <a:t>The total number of laboratory </a:t>
            </a:r>
            <a:r>
              <a:rPr lang="en-US" dirty="0" err="1" smtClean="0"/>
              <a:t>conﬁrmed</a:t>
            </a:r>
            <a:r>
              <a:rPr lang="en-US" dirty="0" smtClean="0"/>
              <a:t> cases crossed 33000 mark with death of more than 2000 people.</a:t>
            </a:r>
          </a:p>
          <a:p>
            <a:r>
              <a:rPr lang="en-US" dirty="0" smtClean="0"/>
              <a:t>The states of Gujarat and Rajasthan are the worst </a:t>
            </a:r>
            <a:r>
              <a:rPr lang="en-US" dirty="0" err="1" smtClean="0"/>
              <a:t>aﬀected</a:t>
            </a:r>
            <a:endParaRPr lang="en-US" dirty="0"/>
          </a:p>
        </p:txBody>
      </p:sp>
      <p:pic>
        <p:nvPicPr>
          <p:cNvPr id="30722" name="Picture 2" descr="C:\Users\msi\Pictures\w_swineflu.jpg"/>
          <p:cNvPicPr>
            <a:picLocks noGrp="1" noChangeAspect="1" noChangeArrowheads="1"/>
          </p:cNvPicPr>
          <p:nvPr>
            <p:ph sz="half" idx="1"/>
          </p:nvPr>
        </p:nvPicPr>
        <p:blipFill>
          <a:blip r:embed="rId2"/>
          <a:srcRect/>
          <a:stretch>
            <a:fillRect/>
          </a:stretch>
        </p:blipFill>
        <p:spPr bwMode="auto">
          <a:xfrm>
            <a:off x="304800" y="571500"/>
            <a:ext cx="4191000" cy="6286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Spatio-temporal patterns of H1N1 pdm and H3N2"/>
          <p:cNvPicPr>
            <a:picLocks noChangeAspect="1" noChangeArrowheads="1"/>
          </p:cNvPicPr>
          <p:nvPr/>
        </p:nvPicPr>
        <p:blipFill>
          <a:blip r:embed="rId2"/>
          <a:srcRect/>
          <a:stretch>
            <a:fillRect/>
          </a:stretch>
        </p:blipFill>
        <p:spPr bwMode="auto">
          <a:xfrm>
            <a:off x="63500" y="-136525"/>
            <a:ext cx="85725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itchFamily="2" charset="-78"/>
              </a:rPr>
              <a:t>میزان حمله ثانویه و مرگ</a:t>
            </a:r>
            <a:endParaRPr lang="en-US" b="1" dirty="0">
              <a:cs typeface="B Mitra" pitchFamily="2" charset="-78"/>
            </a:endParaRPr>
          </a:p>
        </p:txBody>
      </p:sp>
      <p:sp>
        <p:nvSpPr>
          <p:cNvPr id="3" name="Content Placeholder 2"/>
          <p:cNvSpPr>
            <a:spLocks noGrp="1"/>
          </p:cNvSpPr>
          <p:nvPr>
            <p:ph idx="1"/>
          </p:nvPr>
        </p:nvSpPr>
        <p:spPr/>
        <p:txBody>
          <a:bodyPr/>
          <a:lstStyle/>
          <a:p>
            <a:r>
              <a:rPr lang="en-US" dirty="0" smtClean="0"/>
              <a:t>Influenza occurs globally with an annual attack rate estimated at 5%–10% in adults and 20%–30% in children. Illnesses can result in hospitalization and death mainly among high-risk groups (the very young, elderly or chronically ill). Worldwide, these annual epidemics are estimated to result in about 3 to 5 million cases of </a:t>
            </a:r>
            <a:r>
              <a:rPr lang="en-US" dirty="0" smtClean="0">
                <a:solidFill>
                  <a:srgbClr val="0070C0"/>
                </a:solidFill>
              </a:rPr>
              <a:t>severe illness</a:t>
            </a:r>
            <a:r>
              <a:rPr lang="en-US" dirty="0" smtClean="0"/>
              <a:t>, and about 250 000 to 500 000 </a:t>
            </a:r>
            <a:r>
              <a:rPr lang="en-US" dirty="0" smtClean="0">
                <a:solidFill>
                  <a:srgbClr val="FF0000"/>
                </a:solidFill>
              </a:rPr>
              <a:t>deaths</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endParaRPr lang="en-US" dirty="0"/>
          </a:p>
        </p:txBody>
      </p:sp>
      <p:sp>
        <p:nvSpPr>
          <p:cNvPr id="3" name="Content Placeholder 2"/>
          <p:cNvSpPr>
            <a:spLocks noGrp="1"/>
          </p:cNvSpPr>
          <p:nvPr>
            <p:ph sz="half" idx="1"/>
          </p:nvPr>
        </p:nvSpPr>
        <p:spPr/>
        <p:txBody>
          <a:bodyPr/>
          <a:lstStyle/>
          <a:p>
            <a:endParaRPr lang="fa-IR" dirty="0" smtClean="0"/>
          </a:p>
          <a:p>
            <a:pPr algn="r" rtl="1"/>
            <a:r>
              <a:rPr lang="fa-IR" sz="3200" b="1" dirty="0" smtClean="0">
                <a:cs typeface="B Mitra" pitchFamily="2" charset="-78"/>
              </a:rPr>
              <a:t>یک بیمار به طور متوسط چند نفر فرد غیر ایمن را بیمار میکند؟</a:t>
            </a:r>
          </a:p>
          <a:p>
            <a:pPr algn="r" rtl="1"/>
            <a:endParaRPr lang="fa-IR" sz="3200" b="1" dirty="0" smtClean="0">
              <a:cs typeface="B Mitra" pitchFamily="2" charset="-78"/>
            </a:endParaRPr>
          </a:p>
          <a:p>
            <a:r>
              <a:rPr lang="en-US" dirty="0" smtClean="0"/>
              <a:t>The median R value for 2009 was 1.46 (IQR: 1.30 – 1.70) </a:t>
            </a:r>
            <a:endParaRPr lang="fa-IR" dirty="0" smtClean="0"/>
          </a:p>
          <a:p>
            <a:endParaRPr lang="en-US" dirty="0"/>
          </a:p>
        </p:txBody>
      </p:sp>
      <p:pic>
        <p:nvPicPr>
          <p:cNvPr id="2049" name="Picture 1"/>
          <p:cNvPicPr>
            <a:picLocks noChangeAspect="1" noChangeArrowheads="1"/>
          </p:cNvPicPr>
          <p:nvPr/>
        </p:nvPicPr>
        <p:blipFill>
          <a:blip r:embed="rId2"/>
          <a:srcRect/>
          <a:stretch>
            <a:fillRect/>
          </a:stretch>
        </p:blipFill>
        <p:spPr bwMode="auto">
          <a:xfrm>
            <a:off x="0" y="0"/>
            <a:ext cx="6502400" cy="1371600"/>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a:srcRect/>
          <a:stretch>
            <a:fillRect/>
          </a:stretch>
        </p:blipFill>
        <p:spPr bwMode="auto">
          <a:xfrm>
            <a:off x="4587822" y="1447801"/>
            <a:ext cx="4327578" cy="5418082"/>
          </a:xfrm>
          <a:prstGeom prst="rect">
            <a:avLst/>
          </a:prstGeom>
          <a:noFill/>
          <a:ln w="9525">
            <a:noFill/>
            <a:miter lim="800000"/>
            <a:headEnd/>
            <a:tailEnd/>
          </a:ln>
          <a:effectLst/>
        </p:spPr>
      </p:pic>
      <p:sp>
        <p:nvSpPr>
          <p:cNvPr id="7" name="TextBox 6"/>
          <p:cNvSpPr txBox="1"/>
          <p:nvPr/>
        </p:nvSpPr>
        <p:spPr>
          <a:xfrm>
            <a:off x="6400800" y="304800"/>
            <a:ext cx="2743200" cy="707886"/>
          </a:xfrm>
          <a:prstGeom prst="rect">
            <a:avLst/>
          </a:prstGeom>
          <a:noFill/>
        </p:spPr>
        <p:txBody>
          <a:bodyPr wrap="square" rtlCol="0">
            <a:spAutoFit/>
          </a:bodyPr>
          <a:lstStyle/>
          <a:p>
            <a:r>
              <a:rPr lang="fa-IR" sz="4000" b="1" dirty="0" smtClean="0">
                <a:solidFill>
                  <a:srgbClr val="FF0000"/>
                </a:solidFill>
                <a:cs typeface="B Mitra" pitchFamily="2" charset="-78"/>
              </a:rPr>
              <a:t>قدرت سرایت</a:t>
            </a:r>
            <a:endParaRPr lang="en-US" sz="4000" b="1" dirty="0">
              <a:solidFill>
                <a:srgbClr val="FF0000"/>
              </a:solidFill>
              <a:cs typeface="B Mitra"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a:t>
            </a:r>
          </a:p>
          <a:p>
            <a:endParaRPr lang="en-US" dirty="0"/>
          </a:p>
          <a:p>
            <a:endParaRPr lang="en-US" dirty="0" smtClean="0"/>
          </a:p>
          <a:p>
            <a:r>
              <a:rPr lang="en-US" dirty="0" smtClean="0"/>
              <a:t>The overall attack rate (AR) was 25  % , and was highest (41 %) in grade 4 pupils, where the outbreak started.</a:t>
            </a:r>
            <a:endParaRPr lang="en-US" dirty="0"/>
          </a:p>
        </p:txBody>
      </p:sp>
      <p:pic>
        <p:nvPicPr>
          <p:cNvPr id="12290" name="Picture 2"/>
          <p:cNvPicPr>
            <a:picLocks noChangeAspect="1" noChangeArrowheads="1"/>
          </p:cNvPicPr>
          <p:nvPr/>
        </p:nvPicPr>
        <p:blipFill>
          <a:blip r:embed="rId2"/>
          <a:srcRect/>
          <a:stretch>
            <a:fillRect/>
          </a:stretch>
        </p:blipFill>
        <p:spPr bwMode="auto">
          <a:xfrm>
            <a:off x="1066800" y="1219200"/>
            <a:ext cx="6656387" cy="19589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Antigenic </a:t>
            </a:r>
            <a:r>
              <a:rPr lang="en-US" dirty="0" smtClean="0">
                <a:solidFill>
                  <a:srgbClr val="FF0000"/>
                </a:solidFill>
              </a:rPr>
              <a:t>Shift</a:t>
            </a:r>
            <a:r>
              <a:rPr lang="en-US" dirty="0" smtClean="0"/>
              <a:t> &amp; Drift</a:t>
            </a:r>
            <a:endParaRPr lang="en-US" dirty="0"/>
          </a:p>
        </p:txBody>
      </p:sp>
      <p:pic>
        <p:nvPicPr>
          <p:cNvPr id="13314" name="Picture 2"/>
          <p:cNvPicPr>
            <a:picLocks noGrp="1" noChangeAspect="1" noChangeArrowheads="1"/>
          </p:cNvPicPr>
          <p:nvPr>
            <p:ph sz="half" idx="1"/>
          </p:nvPr>
        </p:nvPicPr>
        <p:blipFill>
          <a:blip r:embed="rId2"/>
          <a:stretch>
            <a:fillRect/>
          </a:stretch>
        </p:blipFill>
        <p:spPr bwMode="auto">
          <a:xfrm>
            <a:off x="0" y="1433537"/>
            <a:ext cx="4724400" cy="5106373"/>
          </a:xfrm>
          <a:prstGeom prst="rect">
            <a:avLst/>
          </a:prstGeom>
          <a:noFill/>
          <a:ln w="9525">
            <a:noFill/>
            <a:miter lim="800000"/>
            <a:headEnd/>
            <a:tailEnd/>
          </a:ln>
          <a:effectLst/>
        </p:spPr>
      </p:pic>
      <p:pic>
        <p:nvPicPr>
          <p:cNvPr id="13315" name="Picture 3"/>
          <p:cNvPicPr>
            <a:picLocks noGrp="1" noChangeAspect="1" noChangeArrowheads="1"/>
          </p:cNvPicPr>
          <p:nvPr>
            <p:ph sz="half" idx="2"/>
          </p:nvPr>
        </p:nvPicPr>
        <p:blipFill>
          <a:blip r:embed="rId3"/>
          <a:srcRect/>
          <a:stretch>
            <a:fillRect/>
          </a:stretch>
        </p:blipFill>
        <p:spPr bwMode="auto">
          <a:xfrm>
            <a:off x="4724401" y="1446607"/>
            <a:ext cx="4351146" cy="541139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rot="-6106681">
            <a:off x="4236244" y="2720182"/>
            <a:ext cx="2895600" cy="1477962"/>
          </a:xfrm>
          <a:prstGeom prst="curvedUpArrow">
            <a:avLst>
              <a:gd name="adj1" fmla="val 39184"/>
              <a:gd name="adj2" fmla="val 78367"/>
              <a:gd name="adj3" fmla="val 23343"/>
            </a:avLst>
          </a:prstGeom>
          <a:solidFill>
            <a:srgbClr val="CCFF33">
              <a:alpha val="30980"/>
            </a:srgbClr>
          </a:solidFill>
          <a:ln w="9525">
            <a:solidFill>
              <a:schemeClr val="tx1"/>
            </a:solidFill>
            <a:miter lim="800000"/>
            <a:headEnd/>
            <a:tailEnd/>
          </a:ln>
        </p:spPr>
        <p:txBody>
          <a:bodyPr wrap="none" anchor="ctr"/>
          <a:lstStyle/>
          <a:p>
            <a:endParaRPr lang="fa-IR"/>
          </a:p>
        </p:txBody>
      </p:sp>
      <p:sp>
        <p:nvSpPr>
          <p:cNvPr id="9219" name="Rectangle 3"/>
          <p:cNvSpPr>
            <a:spLocks noGrp="1" noChangeArrowheads="1"/>
          </p:cNvSpPr>
          <p:nvPr>
            <p:ph type="title"/>
          </p:nvPr>
        </p:nvSpPr>
        <p:spPr>
          <a:xfrm>
            <a:off x="428625" y="0"/>
            <a:ext cx="8229600" cy="1143000"/>
          </a:xfrm>
        </p:spPr>
        <p:txBody>
          <a:bodyPr/>
          <a:lstStyle/>
          <a:p>
            <a:r>
              <a:rPr lang="fa-IR" b="1" dirty="0" smtClean="0">
                <a:solidFill>
                  <a:srgbClr val="0070C0"/>
                </a:solidFill>
                <a:cs typeface="B Lotus" pitchFamily="2" charset="-78"/>
              </a:rPr>
              <a:t>استراتژی های </a:t>
            </a:r>
            <a:r>
              <a:rPr lang="fa-IR" b="1" dirty="0" smtClean="0">
                <a:solidFill>
                  <a:srgbClr val="0070C0"/>
                </a:solidFill>
                <a:cs typeface="B Lotus" pitchFamily="2" charset="-78"/>
              </a:rPr>
              <a:t>پاسخ به اپیدمی</a:t>
            </a:r>
            <a:endParaRPr lang="en-GB" b="1" dirty="0" smtClean="0">
              <a:solidFill>
                <a:srgbClr val="0070C0"/>
              </a:solidFill>
              <a:cs typeface="B Lotus" pitchFamily="2" charset="-78"/>
            </a:endParaRPr>
          </a:p>
        </p:txBody>
      </p:sp>
      <p:sp>
        <p:nvSpPr>
          <p:cNvPr id="9220" name="AutoShape 4"/>
          <p:cNvSpPr>
            <a:spLocks noChangeArrowheads="1"/>
          </p:cNvSpPr>
          <p:nvPr/>
        </p:nvSpPr>
        <p:spPr bwMode="auto">
          <a:xfrm>
            <a:off x="280988" y="1143000"/>
            <a:ext cx="5029200" cy="4830763"/>
          </a:xfrm>
          <a:prstGeom prst="triangle">
            <a:avLst>
              <a:gd name="adj" fmla="val 50000"/>
            </a:avLst>
          </a:prstGeom>
          <a:solidFill>
            <a:srgbClr val="99CCFF"/>
          </a:solidFill>
          <a:ln w="38100">
            <a:noFill/>
            <a:miter lim="800000"/>
            <a:headEnd/>
            <a:tailEnd/>
          </a:ln>
        </p:spPr>
        <p:txBody>
          <a:bodyPr wrap="none" anchor="ctr"/>
          <a:lstStyle/>
          <a:p>
            <a:endParaRPr lang="fa-IR"/>
          </a:p>
        </p:txBody>
      </p:sp>
      <p:sp>
        <p:nvSpPr>
          <p:cNvPr id="9221" name="Line 5"/>
          <p:cNvSpPr>
            <a:spLocks noChangeShapeType="1"/>
          </p:cNvSpPr>
          <p:nvPr/>
        </p:nvSpPr>
        <p:spPr bwMode="auto">
          <a:xfrm>
            <a:off x="860425" y="2413000"/>
            <a:ext cx="2743200" cy="0"/>
          </a:xfrm>
          <a:prstGeom prst="line">
            <a:avLst/>
          </a:prstGeom>
          <a:noFill/>
          <a:ln w="28575">
            <a:solidFill>
              <a:schemeClr val="bg1"/>
            </a:solidFill>
            <a:miter lim="800000"/>
            <a:headEnd/>
            <a:tailEnd/>
          </a:ln>
        </p:spPr>
        <p:txBody>
          <a:bodyPr wrap="none"/>
          <a:lstStyle/>
          <a:p>
            <a:endParaRPr lang="en-US"/>
          </a:p>
        </p:txBody>
      </p:sp>
      <p:sp>
        <p:nvSpPr>
          <p:cNvPr id="41990" name="Text Box 6"/>
          <p:cNvSpPr txBox="1">
            <a:spLocks noChangeArrowheads="1"/>
          </p:cNvSpPr>
          <p:nvPr/>
        </p:nvSpPr>
        <p:spPr bwMode="auto">
          <a:xfrm>
            <a:off x="2039938" y="2133600"/>
            <a:ext cx="1676400" cy="1752600"/>
          </a:xfrm>
          <a:prstGeom prst="rect">
            <a:avLst/>
          </a:prstGeom>
          <a:noFill/>
          <a:ln w="9525">
            <a:noFill/>
            <a:miter lim="800000"/>
            <a:headEnd/>
            <a:tailEnd/>
          </a:ln>
          <a:effectLst/>
        </p:spPr>
        <p:txBody>
          <a:bodyPr lIns="91424" tIns="45712" rIns="91424" bIns="45712" anchor="ctr" anchorCtr="1"/>
          <a:lstStyle/>
          <a:p>
            <a:pPr eaLnBrk="0" hangingPunct="0">
              <a:spcBef>
                <a:spcPct val="50000"/>
              </a:spcBef>
              <a:defRPr/>
            </a:pPr>
            <a:r>
              <a:rPr lang="fa-IR" sz="2000" b="1" dirty="0">
                <a:effectLst>
                  <a:outerShdw blurRad="38100" dist="38100" dir="2700000" algn="tl">
                    <a:srgbClr val="C0C0C0"/>
                  </a:outerShdw>
                </a:effectLst>
                <a:ea typeface="MS PGothic" pitchFamily="34" charset="-128"/>
              </a:rPr>
              <a:t>اقدامات غیرپزشکی</a:t>
            </a:r>
            <a:endParaRPr lang="en-US" altLang="ja-JP" sz="2000" b="1" dirty="0">
              <a:effectLst>
                <a:outerShdw blurRad="38100" dist="38100" dir="2700000" algn="tl">
                  <a:srgbClr val="C0C0C0"/>
                </a:outerShdw>
              </a:effectLst>
              <a:ea typeface="MS PGothic" pitchFamily="34" charset="-128"/>
            </a:endParaRPr>
          </a:p>
        </p:txBody>
      </p:sp>
      <p:sp>
        <p:nvSpPr>
          <p:cNvPr id="41991" name="Text Box 7"/>
          <p:cNvSpPr txBox="1">
            <a:spLocks noChangeArrowheads="1"/>
          </p:cNvSpPr>
          <p:nvPr/>
        </p:nvSpPr>
        <p:spPr bwMode="auto">
          <a:xfrm>
            <a:off x="2336800" y="1673225"/>
            <a:ext cx="898525" cy="523875"/>
          </a:xfrm>
          <a:prstGeom prst="rect">
            <a:avLst/>
          </a:prstGeom>
          <a:noFill/>
          <a:ln w="9525">
            <a:noFill/>
            <a:miter lim="800000"/>
            <a:headEnd/>
            <a:tailEnd/>
          </a:ln>
          <a:effectLst/>
        </p:spPr>
        <p:txBody>
          <a:bodyPr lIns="91424" tIns="45712" rIns="91424" bIns="45712">
            <a:spAutoFit/>
          </a:bodyPr>
          <a:lstStyle/>
          <a:p>
            <a:pPr algn="ctr" eaLnBrk="0" hangingPunct="0">
              <a:defRPr/>
            </a:pPr>
            <a:r>
              <a:rPr lang="fa-IR" sz="1400" b="1" dirty="0">
                <a:effectLst>
                  <a:outerShdw blurRad="38100" dist="38100" dir="2700000" algn="tl">
                    <a:srgbClr val="C0C0C0"/>
                  </a:outerShdw>
                </a:effectLst>
                <a:ea typeface="MS PGothic" pitchFamily="34" charset="-128"/>
              </a:rPr>
              <a:t>اقدامات </a:t>
            </a:r>
          </a:p>
          <a:p>
            <a:pPr algn="ctr" eaLnBrk="0" hangingPunct="0">
              <a:defRPr/>
            </a:pPr>
            <a:r>
              <a:rPr lang="fa-IR" altLang="ja-JP" sz="1400" b="1" dirty="0">
                <a:effectLst>
                  <a:outerShdw blurRad="38100" dist="38100" dir="2700000" algn="tl">
                    <a:srgbClr val="C0C0C0"/>
                  </a:outerShdw>
                </a:effectLst>
                <a:ea typeface="MS PGothic" pitchFamily="34" charset="-128"/>
              </a:rPr>
              <a:t>پزشکی</a:t>
            </a:r>
            <a:endParaRPr lang="en-US" altLang="ja-JP" sz="1400" b="1" dirty="0">
              <a:effectLst>
                <a:outerShdw blurRad="38100" dist="38100" dir="2700000" algn="tl">
                  <a:srgbClr val="C0C0C0"/>
                </a:outerShdw>
              </a:effectLst>
              <a:ea typeface="MS PGothic" pitchFamily="34" charset="-128"/>
            </a:endParaRPr>
          </a:p>
        </p:txBody>
      </p:sp>
      <p:sp>
        <p:nvSpPr>
          <p:cNvPr id="41992" name="Text Box 8"/>
          <p:cNvSpPr txBox="1">
            <a:spLocks noChangeArrowheads="1"/>
          </p:cNvSpPr>
          <p:nvPr/>
        </p:nvSpPr>
        <p:spPr bwMode="auto">
          <a:xfrm>
            <a:off x="5257800" y="4084638"/>
            <a:ext cx="3886200" cy="1744662"/>
          </a:xfrm>
          <a:prstGeom prst="rect">
            <a:avLst/>
          </a:prstGeom>
          <a:noFill/>
          <a:ln w="9525">
            <a:noFill/>
            <a:miter lim="800000"/>
            <a:headEnd/>
            <a:tailEnd/>
          </a:ln>
          <a:effectLst/>
        </p:spPr>
        <p:txBody>
          <a:bodyPr lIns="0" tIns="45712" rIns="0" bIns="45712" anchor="ctr"/>
          <a:lstStyle/>
          <a:p>
            <a:pPr marL="114300" eaLnBrk="0" hangingPunct="0">
              <a:spcBef>
                <a:spcPct val="30000"/>
              </a:spcBef>
              <a:buFont typeface="Wingdings" pitchFamily="2" charset="2"/>
              <a:buChar char="ü"/>
              <a:defRPr/>
            </a:pPr>
            <a:r>
              <a:rPr lang="en-GB" altLang="ja-JP" sz="1400" b="1">
                <a:effectLst>
                  <a:outerShdw blurRad="38100" dist="38100" dir="2700000" algn="tl">
                    <a:srgbClr val="C0C0C0"/>
                  </a:outerShdw>
                </a:effectLst>
                <a:ea typeface="MS PGothic" pitchFamily="34" charset="-128"/>
              </a:rPr>
              <a:t> Security </a:t>
            </a:r>
          </a:p>
          <a:p>
            <a:pPr marL="114300" eaLnBrk="0" hangingPunct="0">
              <a:spcBef>
                <a:spcPct val="30000"/>
              </a:spcBef>
              <a:buFont typeface="Wingdings" pitchFamily="2" charset="2"/>
              <a:buChar char="ü"/>
              <a:defRPr/>
            </a:pPr>
            <a:r>
              <a:rPr lang="en-GB" sz="1400" b="1">
                <a:effectLst>
                  <a:outerShdw blurRad="38100" dist="38100" dir="2700000" algn="tl">
                    <a:srgbClr val="C0C0C0"/>
                  </a:outerShdw>
                </a:effectLst>
                <a:ea typeface="MS PGothic" pitchFamily="34" charset="-128"/>
              </a:rPr>
              <a:t> Food &amp; water supply</a:t>
            </a:r>
          </a:p>
          <a:p>
            <a:pPr marL="114300" eaLnBrk="0" hangingPunct="0">
              <a:spcBef>
                <a:spcPct val="30000"/>
              </a:spcBef>
              <a:buFont typeface="Wingdings" pitchFamily="2" charset="2"/>
              <a:buChar char="ü"/>
              <a:defRPr/>
            </a:pPr>
            <a:r>
              <a:rPr lang="en-GB" sz="1400" b="1">
                <a:effectLst>
                  <a:outerShdw blurRad="38100" dist="38100" dir="2700000" algn="tl">
                    <a:srgbClr val="C0C0C0"/>
                  </a:outerShdw>
                </a:effectLst>
                <a:ea typeface="MS PGothic" pitchFamily="34" charset="-128"/>
              </a:rPr>
              <a:t> Power supply</a:t>
            </a:r>
          </a:p>
          <a:p>
            <a:pPr marL="114300" eaLnBrk="0" hangingPunct="0">
              <a:spcBef>
                <a:spcPct val="30000"/>
              </a:spcBef>
              <a:buFont typeface="Wingdings" pitchFamily="2" charset="2"/>
              <a:buChar char="ü"/>
              <a:defRPr/>
            </a:pPr>
            <a:r>
              <a:rPr lang="en-GB" sz="1400" b="1">
                <a:effectLst>
                  <a:outerShdw blurRad="38100" dist="38100" dir="2700000" algn="tl">
                    <a:srgbClr val="C0C0C0"/>
                  </a:outerShdw>
                </a:effectLst>
                <a:ea typeface="MS PGothic" pitchFamily="34" charset="-128"/>
              </a:rPr>
              <a:t> Transportation </a:t>
            </a:r>
          </a:p>
          <a:p>
            <a:pPr marL="114300" eaLnBrk="0" hangingPunct="0">
              <a:spcBef>
                <a:spcPct val="30000"/>
              </a:spcBef>
              <a:buFont typeface="Wingdings" pitchFamily="2" charset="2"/>
              <a:buChar char="ü"/>
              <a:defRPr/>
            </a:pPr>
            <a:r>
              <a:rPr lang="en-GB" sz="1400" b="1">
                <a:effectLst>
                  <a:outerShdw blurRad="38100" dist="38100" dir="2700000" algn="tl">
                    <a:srgbClr val="C0C0C0"/>
                  </a:outerShdw>
                </a:effectLst>
                <a:ea typeface="MS PGothic" pitchFamily="34" charset="-128"/>
              </a:rPr>
              <a:t> Telecommunication</a:t>
            </a:r>
          </a:p>
          <a:p>
            <a:pPr marL="114300" eaLnBrk="0" hangingPunct="0">
              <a:spcBef>
                <a:spcPct val="30000"/>
              </a:spcBef>
              <a:buFont typeface="Wingdings" pitchFamily="2" charset="2"/>
              <a:buChar char="ü"/>
              <a:defRPr/>
            </a:pPr>
            <a:r>
              <a:rPr lang="en-GB" sz="1400" b="1">
                <a:effectLst>
                  <a:outerShdw blurRad="38100" dist="38100" dir="2700000" algn="tl">
                    <a:srgbClr val="C0C0C0"/>
                  </a:outerShdw>
                </a:effectLst>
                <a:ea typeface="MS PGothic" pitchFamily="34" charset="-128"/>
              </a:rPr>
              <a:t> other essential services</a:t>
            </a:r>
            <a:endParaRPr lang="en-US" altLang="ja-JP" sz="1400" b="1">
              <a:effectLst>
                <a:outerShdw blurRad="38100" dist="38100" dir="2700000" algn="tl">
                  <a:srgbClr val="C0C0C0"/>
                </a:outerShdw>
              </a:effectLst>
              <a:ea typeface="MS PGothic" pitchFamily="34" charset="-128"/>
            </a:endParaRPr>
          </a:p>
        </p:txBody>
      </p:sp>
      <p:sp>
        <p:nvSpPr>
          <p:cNvPr id="41993" name="Text Box 9"/>
          <p:cNvSpPr txBox="1">
            <a:spLocks noChangeArrowheads="1"/>
          </p:cNvSpPr>
          <p:nvPr/>
        </p:nvSpPr>
        <p:spPr bwMode="auto">
          <a:xfrm>
            <a:off x="4010025" y="2324100"/>
            <a:ext cx="3886200" cy="1531938"/>
          </a:xfrm>
          <a:prstGeom prst="rect">
            <a:avLst/>
          </a:prstGeom>
          <a:noFill/>
          <a:ln w="9525">
            <a:noFill/>
            <a:miter lim="800000"/>
            <a:headEnd/>
            <a:tailEnd/>
          </a:ln>
          <a:effectLst/>
        </p:spPr>
        <p:txBody>
          <a:bodyPr lIns="0" tIns="45712" rIns="0" bIns="45712" anchor="ctr"/>
          <a:lstStyle/>
          <a:p>
            <a:pPr marL="114300" eaLnBrk="0" hangingPunct="0">
              <a:spcBef>
                <a:spcPct val="25000"/>
              </a:spcBef>
              <a:buFont typeface="Wingdings" pitchFamily="2" charset="2"/>
              <a:buChar char="ü"/>
              <a:defRPr/>
            </a:pPr>
            <a:r>
              <a:rPr lang="en-GB" sz="1400" b="1" dirty="0">
                <a:solidFill>
                  <a:srgbClr val="000099"/>
                </a:solidFill>
                <a:effectLst>
                  <a:outerShdw blurRad="38100" dist="38100" dir="2700000" algn="tl">
                    <a:srgbClr val="C0C0C0"/>
                  </a:outerShdw>
                </a:effectLst>
                <a:ea typeface="MS PGothic" pitchFamily="34" charset="-128"/>
              </a:rPr>
              <a:t>  Personal hygiene</a:t>
            </a:r>
          </a:p>
          <a:p>
            <a:pPr marL="114300" eaLnBrk="0" hangingPunct="0">
              <a:spcBef>
                <a:spcPct val="25000"/>
              </a:spcBef>
              <a:buFont typeface="Wingdings" pitchFamily="2" charset="2"/>
              <a:buChar char="ü"/>
              <a:defRPr/>
            </a:pPr>
            <a:r>
              <a:rPr lang="en-GB" sz="1400" b="1" dirty="0">
                <a:solidFill>
                  <a:srgbClr val="000099"/>
                </a:solidFill>
                <a:effectLst>
                  <a:outerShdw blurRad="38100" dist="38100" dir="2700000" algn="tl">
                    <a:srgbClr val="C0C0C0"/>
                  </a:outerShdw>
                </a:effectLst>
                <a:ea typeface="MS PGothic" pitchFamily="34" charset="-128"/>
              </a:rPr>
              <a:t> Travel restriction</a:t>
            </a:r>
          </a:p>
          <a:p>
            <a:pPr marL="114300" eaLnBrk="0" hangingPunct="0">
              <a:spcBef>
                <a:spcPct val="25000"/>
              </a:spcBef>
              <a:buFont typeface="Wingdings" pitchFamily="2" charset="2"/>
              <a:buChar char="ü"/>
              <a:defRPr/>
            </a:pPr>
            <a:r>
              <a:rPr lang="en-GB" sz="1400" b="1" dirty="0">
                <a:solidFill>
                  <a:srgbClr val="000099"/>
                </a:solidFill>
                <a:effectLst>
                  <a:outerShdw blurRad="38100" dist="38100" dir="2700000" algn="tl">
                    <a:srgbClr val="C0C0C0"/>
                  </a:outerShdw>
                </a:effectLst>
                <a:ea typeface="MS PGothic" pitchFamily="34" charset="-128"/>
              </a:rPr>
              <a:t> Quarantine </a:t>
            </a:r>
          </a:p>
          <a:p>
            <a:pPr marL="114300" eaLnBrk="0" hangingPunct="0">
              <a:spcBef>
                <a:spcPct val="25000"/>
              </a:spcBef>
              <a:buFont typeface="Wingdings" pitchFamily="2" charset="2"/>
              <a:buChar char="ü"/>
              <a:defRPr/>
            </a:pPr>
            <a:r>
              <a:rPr lang="en-GB" sz="1400" b="1" dirty="0">
                <a:solidFill>
                  <a:srgbClr val="000099"/>
                </a:solidFill>
                <a:effectLst>
                  <a:outerShdw blurRad="38100" dist="38100" dir="2700000" algn="tl">
                    <a:srgbClr val="C0C0C0"/>
                  </a:outerShdw>
                </a:effectLst>
                <a:ea typeface="MS PGothic" pitchFamily="34" charset="-128"/>
              </a:rPr>
              <a:t> Social distancing </a:t>
            </a:r>
            <a:endParaRPr lang="en-GB" altLang="ja-JP" sz="1400" b="1" dirty="0">
              <a:solidFill>
                <a:srgbClr val="000099"/>
              </a:solidFill>
              <a:effectLst>
                <a:outerShdw blurRad="38100" dist="38100" dir="2700000" algn="tl">
                  <a:srgbClr val="C0C0C0"/>
                </a:outerShdw>
              </a:effectLst>
              <a:ea typeface="MS PGothic" pitchFamily="34" charset="-128"/>
            </a:endParaRPr>
          </a:p>
          <a:p>
            <a:pPr marL="114300" eaLnBrk="0" hangingPunct="0">
              <a:spcBef>
                <a:spcPct val="25000"/>
              </a:spcBef>
              <a:buFont typeface="Wingdings" pitchFamily="2" charset="2"/>
              <a:buChar char="ü"/>
              <a:defRPr/>
            </a:pPr>
            <a:r>
              <a:rPr lang="en-GB" altLang="ja-JP" sz="1400" b="1" dirty="0">
                <a:solidFill>
                  <a:srgbClr val="000099"/>
                </a:solidFill>
                <a:effectLst>
                  <a:outerShdw blurRad="38100" dist="38100" dir="2700000" algn="tl">
                    <a:srgbClr val="C0C0C0"/>
                  </a:outerShdw>
                </a:effectLst>
                <a:ea typeface="MS PGothic" pitchFamily="34" charset="-128"/>
              </a:rPr>
              <a:t> Risk Communication </a:t>
            </a:r>
            <a:r>
              <a:rPr lang="en-GB" sz="1400" b="1" dirty="0">
                <a:solidFill>
                  <a:srgbClr val="000099"/>
                </a:solidFill>
                <a:effectLst>
                  <a:outerShdw blurRad="38100" dist="38100" dir="2700000" algn="tl">
                    <a:srgbClr val="C0C0C0"/>
                  </a:outerShdw>
                </a:effectLst>
                <a:ea typeface="MS PGothic" pitchFamily="34" charset="-128"/>
              </a:rPr>
              <a:t> </a:t>
            </a:r>
            <a:endParaRPr lang="en-US" altLang="ja-JP" sz="1400" b="1" dirty="0">
              <a:solidFill>
                <a:srgbClr val="000099"/>
              </a:solidFill>
              <a:effectLst>
                <a:outerShdw blurRad="38100" dist="38100" dir="2700000" algn="tl">
                  <a:srgbClr val="C0C0C0"/>
                </a:outerShdw>
              </a:effectLst>
              <a:ea typeface="MS PGothic" pitchFamily="34" charset="-128"/>
            </a:endParaRPr>
          </a:p>
        </p:txBody>
      </p:sp>
      <p:sp>
        <p:nvSpPr>
          <p:cNvPr id="41994" name="Text Box 10"/>
          <p:cNvSpPr txBox="1">
            <a:spLocks noChangeArrowheads="1"/>
          </p:cNvSpPr>
          <p:nvPr/>
        </p:nvSpPr>
        <p:spPr bwMode="auto">
          <a:xfrm>
            <a:off x="3494088" y="1027113"/>
            <a:ext cx="2057400" cy="1395412"/>
          </a:xfrm>
          <a:prstGeom prst="rect">
            <a:avLst/>
          </a:prstGeom>
          <a:noFill/>
          <a:ln w="9525">
            <a:noFill/>
            <a:miter lim="800000"/>
            <a:headEnd/>
            <a:tailEnd/>
          </a:ln>
          <a:effectLst/>
        </p:spPr>
        <p:txBody>
          <a:bodyPr lIns="0" tIns="45712" rIns="0" bIns="45712" anchor="ctr"/>
          <a:lstStyle/>
          <a:p>
            <a:pPr marL="114300" eaLnBrk="0" hangingPunct="0">
              <a:spcBef>
                <a:spcPct val="30000"/>
              </a:spcBef>
              <a:buFont typeface="Wingdings" pitchFamily="2" charset="2"/>
              <a:buChar char="ü"/>
              <a:defRPr/>
            </a:pPr>
            <a:r>
              <a:rPr lang="en-GB" sz="1400" b="1">
                <a:effectLst>
                  <a:outerShdw blurRad="38100" dist="38100" dir="2700000" algn="tl">
                    <a:srgbClr val="C0C0C0"/>
                  </a:outerShdw>
                </a:effectLst>
                <a:ea typeface="MS PGothic" pitchFamily="34" charset="-128"/>
              </a:rPr>
              <a:t> Antiviral drugs</a:t>
            </a:r>
          </a:p>
          <a:p>
            <a:pPr marL="114300" eaLnBrk="0" hangingPunct="0">
              <a:spcBef>
                <a:spcPct val="30000"/>
              </a:spcBef>
              <a:buFont typeface="Wingdings" pitchFamily="2" charset="2"/>
              <a:buChar char="ü"/>
              <a:defRPr/>
            </a:pPr>
            <a:r>
              <a:rPr lang="en-GB" sz="1400" b="1">
                <a:effectLst>
                  <a:outerShdw blurRad="38100" dist="38100" dir="2700000" algn="tl">
                    <a:srgbClr val="C0C0C0"/>
                  </a:outerShdw>
                </a:effectLst>
                <a:ea typeface="MS PGothic" pitchFamily="34" charset="-128"/>
              </a:rPr>
              <a:t> Vaccines, etc</a:t>
            </a:r>
          </a:p>
          <a:p>
            <a:pPr marL="114300" eaLnBrk="0" hangingPunct="0">
              <a:spcBef>
                <a:spcPct val="30000"/>
              </a:spcBef>
              <a:buFont typeface="Wingdings" pitchFamily="2" charset="2"/>
              <a:buChar char="ü"/>
              <a:defRPr/>
            </a:pPr>
            <a:r>
              <a:rPr lang="en-GB" sz="1400" b="1">
                <a:effectLst>
                  <a:outerShdw blurRad="38100" dist="38100" dir="2700000" algn="tl">
                    <a:srgbClr val="C0C0C0"/>
                  </a:outerShdw>
                </a:effectLst>
                <a:ea typeface="MS PGothic" pitchFamily="34" charset="-128"/>
              </a:rPr>
              <a:t> Medical care, PPE</a:t>
            </a:r>
            <a:endParaRPr lang="en-US" altLang="ja-JP" sz="1400" b="1">
              <a:effectLst>
                <a:outerShdw blurRad="38100" dist="38100" dir="2700000" algn="tl">
                  <a:srgbClr val="C0C0C0"/>
                </a:outerShdw>
              </a:effectLst>
              <a:ea typeface="MS PGothic" pitchFamily="34" charset="-128"/>
            </a:endParaRPr>
          </a:p>
        </p:txBody>
      </p:sp>
      <p:sp>
        <p:nvSpPr>
          <p:cNvPr id="9227" name="Line 11"/>
          <p:cNvSpPr>
            <a:spLocks noChangeShapeType="1"/>
          </p:cNvSpPr>
          <p:nvPr/>
        </p:nvSpPr>
        <p:spPr bwMode="auto">
          <a:xfrm>
            <a:off x="280988" y="3740150"/>
            <a:ext cx="4495800" cy="0"/>
          </a:xfrm>
          <a:prstGeom prst="line">
            <a:avLst/>
          </a:prstGeom>
          <a:noFill/>
          <a:ln w="28575">
            <a:solidFill>
              <a:schemeClr val="bg1"/>
            </a:solidFill>
            <a:miter lim="800000"/>
            <a:headEnd/>
            <a:tailEnd/>
          </a:ln>
        </p:spPr>
        <p:txBody>
          <a:bodyPr wrap="none"/>
          <a:lstStyle/>
          <a:p>
            <a:endParaRPr lang="en-US"/>
          </a:p>
        </p:txBody>
      </p:sp>
      <p:sp>
        <p:nvSpPr>
          <p:cNvPr id="41996" name="Text Box 12"/>
          <p:cNvSpPr txBox="1">
            <a:spLocks noChangeArrowheads="1"/>
          </p:cNvSpPr>
          <p:nvPr/>
        </p:nvSpPr>
        <p:spPr bwMode="auto">
          <a:xfrm>
            <a:off x="1077913" y="4213225"/>
            <a:ext cx="3505200" cy="1524000"/>
          </a:xfrm>
          <a:prstGeom prst="rect">
            <a:avLst/>
          </a:prstGeom>
          <a:noFill/>
          <a:ln w="9525">
            <a:noFill/>
            <a:miter lim="800000"/>
            <a:headEnd/>
            <a:tailEnd/>
          </a:ln>
          <a:effectLst/>
        </p:spPr>
        <p:txBody>
          <a:bodyPr lIns="91424" tIns="45712" rIns="91424" bIns="45712" anchor="ctr" anchorCtr="1"/>
          <a:lstStyle/>
          <a:p>
            <a:pPr algn="ctr">
              <a:defRPr/>
            </a:pPr>
            <a:r>
              <a:rPr lang="fa-IR" sz="2400" b="1" dirty="0">
                <a:effectLst>
                  <a:outerShdw blurRad="38100" dist="38100" dir="2700000" algn="tl">
                    <a:srgbClr val="C0C0C0"/>
                  </a:outerShdw>
                </a:effectLst>
                <a:ea typeface="MS PGothic" pitchFamily="34" charset="-128"/>
              </a:rPr>
              <a:t>خدمات اجتماعی</a:t>
            </a:r>
            <a:endParaRPr lang="en-GB" sz="2400" b="1" dirty="0">
              <a:effectLst>
                <a:outerShdw blurRad="38100" dist="38100" dir="2700000" algn="tl">
                  <a:srgbClr val="C0C0C0"/>
                </a:outerShdw>
              </a:effectLst>
              <a:ea typeface="MS PGothic" pitchFamily="34" charset="-128"/>
            </a:endParaRPr>
          </a:p>
          <a:p>
            <a:pPr algn="ctr">
              <a:defRPr/>
            </a:pPr>
            <a:r>
              <a:rPr lang="en-GB" b="1" dirty="0">
                <a:ea typeface="MS PGothic" pitchFamily="34" charset="-128"/>
              </a:rPr>
              <a:t>(</a:t>
            </a:r>
            <a:r>
              <a:rPr lang="fa-IR" b="1">
                <a:ea typeface="MS PGothic" pitchFamily="34" charset="-128"/>
              </a:rPr>
              <a:t>واداشتن جامعه به تحرک</a:t>
            </a:r>
            <a:r>
              <a:rPr lang="en-GB" b="1">
                <a:ea typeface="MS PGothic" pitchFamily="34" charset="-128"/>
              </a:rPr>
              <a:t>)</a:t>
            </a:r>
            <a:endParaRPr lang="en-US" altLang="ja-JP" b="1" dirty="0">
              <a:ea typeface="MS PGothic" pitchFamily="34" charset="-128"/>
            </a:endParaRPr>
          </a:p>
        </p:txBody>
      </p:sp>
      <p:sp>
        <p:nvSpPr>
          <p:cNvPr id="9229" name="Line 13"/>
          <p:cNvSpPr>
            <a:spLocks noChangeShapeType="1"/>
          </p:cNvSpPr>
          <p:nvPr/>
        </p:nvSpPr>
        <p:spPr bwMode="auto">
          <a:xfrm>
            <a:off x="3541713" y="2398713"/>
            <a:ext cx="5102225" cy="0"/>
          </a:xfrm>
          <a:prstGeom prst="line">
            <a:avLst/>
          </a:prstGeom>
          <a:noFill/>
          <a:ln w="9525">
            <a:solidFill>
              <a:schemeClr val="tx1"/>
            </a:solidFill>
            <a:round/>
            <a:headEnd/>
            <a:tailEnd/>
          </a:ln>
        </p:spPr>
        <p:txBody>
          <a:bodyPr/>
          <a:lstStyle/>
          <a:p>
            <a:endParaRPr lang="en-US"/>
          </a:p>
        </p:txBody>
      </p:sp>
      <p:sp>
        <p:nvSpPr>
          <p:cNvPr id="9230" name="Line 14"/>
          <p:cNvSpPr>
            <a:spLocks noChangeShapeType="1"/>
          </p:cNvSpPr>
          <p:nvPr/>
        </p:nvSpPr>
        <p:spPr bwMode="auto">
          <a:xfrm>
            <a:off x="4010025" y="3773488"/>
            <a:ext cx="4648200" cy="0"/>
          </a:xfrm>
          <a:prstGeom prst="line">
            <a:avLst/>
          </a:prstGeom>
          <a:noFill/>
          <a:ln w="9525">
            <a:solidFill>
              <a:schemeClr val="tx1"/>
            </a:solidFill>
            <a:round/>
            <a:headEnd/>
            <a:tailEnd/>
          </a:ln>
        </p:spPr>
        <p:txBody>
          <a:bodyPr/>
          <a:lstStyle/>
          <a:p>
            <a:endParaRPr lang="en-US"/>
          </a:p>
        </p:txBody>
      </p:sp>
      <p:sp>
        <p:nvSpPr>
          <p:cNvPr id="9231" name="Text Box 15"/>
          <p:cNvSpPr txBox="1">
            <a:spLocks noChangeArrowheads="1"/>
          </p:cNvSpPr>
          <p:nvPr/>
        </p:nvSpPr>
        <p:spPr bwMode="auto">
          <a:xfrm>
            <a:off x="6524625" y="2678113"/>
            <a:ext cx="2286000" cy="307975"/>
          </a:xfrm>
          <a:prstGeom prst="rect">
            <a:avLst/>
          </a:prstGeom>
          <a:solidFill>
            <a:schemeClr val="bg1"/>
          </a:solidFill>
          <a:ln w="28575">
            <a:solidFill>
              <a:srgbClr val="000099"/>
            </a:solidFill>
            <a:miter lim="800000"/>
            <a:headEnd/>
            <a:tailEnd/>
          </a:ln>
        </p:spPr>
        <p:txBody>
          <a:bodyPr lIns="91424" tIns="45712" rIns="91424" bIns="45712">
            <a:spAutoFit/>
          </a:bodyPr>
          <a:lstStyle/>
          <a:p>
            <a:pPr algn="ctr" eaLnBrk="0" hangingPunct="0"/>
            <a:r>
              <a:rPr lang="fa-IR" sz="1400" b="1">
                <a:solidFill>
                  <a:srgbClr val="000099"/>
                </a:solidFill>
                <a:ea typeface="MS PGothic" pitchFamily="34" charset="-128"/>
              </a:rPr>
              <a:t>اقدامات بهداشت عمومی</a:t>
            </a:r>
            <a:endParaRPr lang="en-US" altLang="ja-JP" sz="1400">
              <a:solidFill>
                <a:srgbClr val="000099"/>
              </a:solidFill>
              <a:ea typeface="MS PGothic" pitchFamily="34" charset="-128"/>
            </a:endParaRPr>
          </a:p>
        </p:txBody>
      </p:sp>
      <p:sp>
        <p:nvSpPr>
          <p:cNvPr id="9232" name="AutoShape 16"/>
          <p:cNvSpPr>
            <a:spLocks noChangeArrowheads="1"/>
          </p:cNvSpPr>
          <p:nvPr/>
        </p:nvSpPr>
        <p:spPr bwMode="auto">
          <a:xfrm rot="1565726">
            <a:off x="561975" y="2286000"/>
            <a:ext cx="774700" cy="1905000"/>
          </a:xfrm>
          <a:prstGeom prst="curvedRightArrow">
            <a:avLst>
              <a:gd name="adj1" fmla="val 49180"/>
              <a:gd name="adj2" fmla="val 98361"/>
              <a:gd name="adj3" fmla="val 33333"/>
            </a:avLst>
          </a:prstGeom>
          <a:solidFill>
            <a:srgbClr val="CCFF33">
              <a:alpha val="29019"/>
            </a:srgbClr>
          </a:solidFill>
          <a:ln w="9525">
            <a:solidFill>
              <a:schemeClr val="tx1"/>
            </a:solidFill>
            <a:miter lim="800000"/>
            <a:headEnd/>
            <a:tailEnd/>
          </a:ln>
        </p:spPr>
        <p:txBody>
          <a:bodyPr wrap="none" anchor="ctr"/>
          <a:lstStyle/>
          <a:p>
            <a:endParaRPr lang="fa-I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a-IR" b="1" dirty="0" smtClean="0">
                <a:cs typeface="B Mitra" pitchFamily="2" charset="-78"/>
              </a:rPr>
              <a:t>دو راه اصلی انتقال</a:t>
            </a:r>
            <a:endParaRPr lang="en-US" b="1" dirty="0">
              <a:cs typeface="B Mitra" pitchFamily="2" charset="-78"/>
            </a:endParaRPr>
          </a:p>
        </p:txBody>
      </p:sp>
      <p:pic>
        <p:nvPicPr>
          <p:cNvPr id="32770" name="Picture 2"/>
          <p:cNvPicPr>
            <a:picLocks noGrp="1" noChangeAspect="1" noChangeArrowheads="1"/>
          </p:cNvPicPr>
          <p:nvPr>
            <p:ph idx="1"/>
          </p:nvPr>
        </p:nvPicPr>
        <p:blipFill>
          <a:blip r:embed="rId2"/>
          <a:srcRect/>
          <a:stretch>
            <a:fillRect/>
          </a:stretch>
        </p:blipFill>
        <p:spPr bwMode="auto">
          <a:xfrm>
            <a:off x="762000" y="1057061"/>
            <a:ext cx="7924801" cy="583673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lstStyle/>
          <a:p>
            <a:r>
              <a:rPr lang="fa-IR" b="1" dirty="0" smtClean="0">
                <a:cs typeface="B Mitra" pitchFamily="2" charset="-78"/>
              </a:rPr>
              <a:t>هاله یک متری</a:t>
            </a:r>
            <a:endParaRPr lang="en-US" b="1" dirty="0">
              <a:cs typeface="B Mitra" pitchFamily="2" charset="-78"/>
            </a:endParaRPr>
          </a:p>
        </p:txBody>
      </p:sp>
      <p:pic>
        <p:nvPicPr>
          <p:cNvPr id="33794" name="Picture 2"/>
          <p:cNvPicPr>
            <a:picLocks noGrp="1" noChangeAspect="1" noChangeArrowheads="1"/>
          </p:cNvPicPr>
          <p:nvPr>
            <p:ph idx="1"/>
          </p:nvPr>
        </p:nvPicPr>
        <p:blipFill>
          <a:blip r:embed="rId2"/>
          <a:srcRect/>
          <a:stretch>
            <a:fillRect/>
          </a:stretch>
        </p:blipFill>
        <p:spPr bwMode="auto">
          <a:xfrm>
            <a:off x="1066800" y="1247034"/>
            <a:ext cx="7517757" cy="561096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b="1" dirty="0" smtClean="0">
                <a:cs typeface="B Mitra" pitchFamily="2" charset="-78"/>
              </a:rPr>
              <a:t>بازه زمانی مسری بودن</a:t>
            </a:r>
            <a:endParaRPr lang="en-US" b="1" dirty="0">
              <a:cs typeface="B Mitra" pitchFamily="2" charset="-78"/>
            </a:endParaRPr>
          </a:p>
        </p:txBody>
      </p:sp>
      <p:sp>
        <p:nvSpPr>
          <p:cNvPr id="6" name="Content Placeholder 5"/>
          <p:cNvSpPr>
            <a:spLocks noGrp="1"/>
          </p:cNvSpPr>
          <p:nvPr>
            <p:ph sz="half" idx="2"/>
          </p:nvPr>
        </p:nvSpPr>
        <p:spPr>
          <a:xfrm>
            <a:off x="5105400" y="1524000"/>
            <a:ext cx="4038600" cy="4525963"/>
          </a:xfrm>
        </p:spPr>
        <p:txBody>
          <a:bodyPr/>
          <a:lstStyle/>
          <a:p>
            <a:r>
              <a:rPr lang="en-US" dirty="0" smtClean="0"/>
              <a:t>3-5 days from clinical onset in adults; </a:t>
            </a:r>
          </a:p>
          <a:p>
            <a:r>
              <a:rPr lang="en-US" dirty="0" smtClean="0"/>
              <a:t>Up to 7 days in young children </a:t>
            </a:r>
          </a:p>
          <a:p>
            <a:r>
              <a:rPr lang="en-US" dirty="0" smtClean="0"/>
              <a:t>Peak viral shedding occurs on day 1 of symptoms</a:t>
            </a:r>
            <a:endParaRPr lang="en-US" dirty="0"/>
          </a:p>
        </p:txBody>
      </p:sp>
      <p:pic>
        <p:nvPicPr>
          <p:cNvPr id="34818" name="Picture 2"/>
          <p:cNvPicPr>
            <a:picLocks noGrp="1" noChangeAspect="1" noChangeArrowheads="1"/>
          </p:cNvPicPr>
          <p:nvPr>
            <p:ph sz="half" idx="1"/>
          </p:nvPr>
        </p:nvPicPr>
        <p:blipFill>
          <a:blip r:embed="rId2"/>
          <a:srcRect/>
          <a:stretch>
            <a:fillRect/>
          </a:stretch>
        </p:blipFill>
        <p:spPr bwMode="auto">
          <a:xfrm>
            <a:off x="47826" y="1837296"/>
            <a:ext cx="4905174" cy="357290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rgbClr val="0070C0"/>
                </a:solidFill>
                <a:cs typeface="B Mitra" pitchFamily="2" charset="-78"/>
              </a:rPr>
              <a:t>بنابراین:</a:t>
            </a:r>
            <a:endParaRPr lang="en-US" b="1" dirty="0">
              <a:solidFill>
                <a:srgbClr val="0070C0"/>
              </a:solidFill>
              <a:cs typeface="B Mitra" pitchFamily="2" charset="-78"/>
            </a:endParaRPr>
          </a:p>
        </p:txBody>
      </p:sp>
      <p:sp>
        <p:nvSpPr>
          <p:cNvPr id="3" name="Content Placeholder 2"/>
          <p:cNvSpPr>
            <a:spLocks noGrp="1"/>
          </p:cNvSpPr>
          <p:nvPr>
            <p:ph idx="1"/>
          </p:nvPr>
        </p:nvSpPr>
        <p:spPr/>
        <p:txBody>
          <a:bodyPr>
            <a:normAutofit/>
          </a:bodyPr>
          <a:lstStyle/>
          <a:p>
            <a:pPr algn="r" rtl="1"/>
            <a:r>
              <a:rPr lang="fa-IR" sz="4400" dirty="0" smtClean="0">
                <a:cs typeface="B Mitra" pitchFamily="2" charset="-78"/>
              </a:rPr>
              <a:t>پیشگیری کار پیچیده ای نیست!</a:t>
            </a:r>
          </a:p>
          <a:p>
            <a:pPr algn="r" rtl="1"/>
            <a:r>
              <a:rPr lang="fa-IR" sz="4400" dirty="0" smtClean="0">
                <a:cs typeface="B Mitra" pitchFamily="2" charset="-78"/>
              </a:rPr>
              <a:t>محور پیشگیری بر اقدامات بهداشتی و حفاظت فردی استوار است.</a:t>
            </a:r>
          </a:p>
          <a:p>
            <a:pPr algn="r" rtl="1"/>
            <a:r>
              <a:rPr lang="fa-IR" sz="4400" dirty="0" smtClean="0">
                <a:cs typeface="B Mitra" pitchFamily="2" charset="-78"/>
              </a:rPr>
              <a:t>و ......</a:t>
            </a:r>
            <a:endParaRPr lang="en-US" sz="4400" dirty="0">
              <a:cs typeface="B Mitra"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fa-IR" sz="3600" smtClean="0">
                <a:cs typeface="B Titr" pitchFamily="2" charset="-78"/>
              </a:rPr>
              <a:t>چگونه از خود و دیگران محافظت کنیم؟</a:t>
            </a:r>
            <a:endParaRPr lang="en-US" sz="3600" smtClean="0">
              <a:cs typeface="B Titr" pitchFamily="2" charset="-78"/>
            </a:endParaRPr>
          </a:p>
        </p:txBody>
      </p:sp>
      <p:pic>
        <p:nvPicPr>
          <p:cNvPr id="10243" name="Picture 2"/>
          <p:cNvPicPr>
            <a:picLocks noGrp="1" noChangeAspect="1" noChangeArrowheads="1"/>
          </p:cNvPicPr>
          <p:nvPr>
            <p:ph idx="1"/>
          </p:nvPr>
        </p:nvPicPr>
        <p:blipFill>
          <a:blip r:embed="rId2"/>
          <a:srcRect/>
          <a:stretch>
            <a:fillRect/>
          </a:stretch>
        </p:blipFill>
        <p:spPr>
          <a:xfrm>
            <a:off x="457200" y="1681163"/>
            <a:ext cx="8229600" cy="4364037"/>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smtClean="0">
                <a:cs typeface="B Titr" pitchFamily="2" charset="-78"/>
              </a:rPr>
              <a:t>چگونه از خود و دیگران محافظت کنیم؟</a:t>
            </a:r>
            <a:endParaRPr lang="en-US" smtClean="0"/>
          </a:p>
        </p:txBody>
      </p:sp>
      <p:pic>
        <p:nvPicPr>
          <p:cNvPr id="11267" name="Picture 2"/>
          <p:cNvPicPr>
            <a:picLocks noGrp="1" noChangeAspect="1" noChangeArrowheads="1"/>
          </p:cNvPicPr>
          <p:nvPr>
            <p:ph idx="1"/>
          </p:nvPr>
        </p:nvPicPr>
        <p:blipFill>
          <a:blip r:embed="rId2"/>
          <a:srcRect/>
          <a:stretch>
            <a:fillRect/>
          </a:stretch>
        </p:blipFill>
        <p:spPr>
          <a:xfrm>
            <a:off x="457200" y="1690688"/>
            <a:ext cx="8229600" cy="4344987"/>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pic>
        <p:nvPicPr>
          <p:cNvPr id="12291" name="Picture 2"/>
          <p:cNvPicPr>
            <a:picLocks noGrp="1" noChangeAspect="1" noChangeArrowheads="1"/>
          </p:cNvPicPr>
          <p:nvPr>
            <p:ph idx="1"/>
          </p:nvPr>
        </p:nvPicPr>
        <p:blipFill>
          <a:blip r:embed="rId2"/>
          <a:srcRect/>
          <a:stretch>
            <a:fillRect/>
          </a:stretch>
        </p:blipFill>
        <p:spPr>
          <a:xfrm>
            <a:off x="2430463" y="0"/>
            <a:ext cx="4903787" cy="68580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itchFamily="2" charset="-78"/>
              </a:rPr>
              <a:t>واکسن های موجود در دنیا</a:t>
            </a:r>
            <a:endParaRPr lang="en-US" b="1" dirty="0">
              <a:cs typeface="B Mitra" pitchFamily="2" charset="-78"/>
            </a:endParaRPr>
          </a:p>
        </p:txBody>
      </p:sp>
      <p:pic>
        <p:nvPicPr>
          <p:cNvPr id="31746" name="Picture 2"/>
          <p:cNvPicPr>
            <a:picLocks noGrp="1" noChangeAspect="1" noChangeArrowheads="1"/>
          </p:cNvPicPr>
          <p:nvPr>
            <p:ph idx="1"/>
          </p:nvPr>
        </p:nvPicPr>
        <p:blipFill>
          <a:blip r:embed="rId2"/>
          <a:srcRect/>
          <a:stretch>
            <a:fillRect/>
          </a:stretch>
        </p:blipFill>
        <p:spPr bwMode="auto">
          <a:xfrm>
            <a:off x="-115011" y="1828800"/>
            <a:ext cx="9304534" cy="403859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rmAutofit fontScale="90000"/>
          </a:bodyPr>
          <a:lstStyle/>
          <a:p>
            <a:r>
              <a:rPr lang="fa-IR" b="1" dirty="0" smtClean="0">
                <a:cs typeface="B Mitra" pitchFamily="2" charset="-78"/>
              </a:rPr>
              <a:t>واکسن</a:t>
            </a:r>
            <a:endParaRPr lang="en-US" b="1" dirty="0">
              <a:cs typeface="B Mitra" pitchFamily="2" charset="-78"/>
            </a:endParaRPr>
          </a:p>
        </p:txBody>
      </p:sp>
      <p:pic>
        <p:nvPicPr>
          <p:cNvPr id="29698" name="Picture 2" descr="C:\Users\msi\Pictures\Vaxigrip%20vaccine%20(inj)%200_5%20mL1be4ea32-8195-4fe4-af98-a49900acc664.png"/>
          <p:cNvPicPr>
            <a:picLocks noGrp="1" noChangeAspect="1" noChangeArrowheads="1"/>
          </p:cNvPicPr>
          <p:nvPr>
            <p:ph idx="1"/>
          </p:nvPr>
        </p:nvPicPr>
        <p:blipFill>
          <a:blip r:embed="rId2"/>
          <a:stretch>
            <a:fillRect/>
          </a:stretch>
        </p:blipFill>
        <p:spPr bwMode="auto">
          <a:xfrm>
            <a:off x="1752600" y="762000"/>
            <a:ext cx="5943600" cy="1224808"/>
          </a:xfrm>
          <a:prstGeom prst="rect">
            <a:avLst/>
          </a:prstGeom>
          <a:noFill/>
        </p:spPr>
      </p:pic>
      <p:pic>
        <p:nvPicPr>
          <p:cNvPr id="29699" name="Picture 3" descr="C:\Users\msi\Pictures\8B1685F5-C14A-41CF-821D617D357DB6A9_article.jpg"/>
          <p:cNvPicPr>
            <a:picLocks noChangeAspect="1" noChangeArrowheads="1"/>
          </p:cNvPicPr>
          <p:nvPr/>
        </p:nvPicPr>
        <p:blipFill>
          <a:blip r:embed="rId3"/>
          <a:srcRect/>
          <a:stretch>
            <a:fillRect/>
          </a:stretch>
        </p:blipFill>
        <p:spPr bwMode="auto">
          <a:xfrm>
            <a:off x="2286000" y="1828800"/>
            <a:ext cx="5029200" cy="502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5363" name="Picture 3"/>
          <p:cNvPicPr>
            <a:picLocks noGrp="1" noChangeAspect="1" noChangeArrowheads="1"/>
          </p:cNvPicPr>
          <p:nvPr>
            <p:ph sz="half" idx="1"/>
          </p:nvPr>
        </p:nvPicPr>
        <p:blipFill>
          <a:blip r:embed="rId2"/>
          <a:srcRect/>
          <a:stretch>
            <a:fillRect/>
          </a:stretch>
        </p:blipFill>
        <p:spPr bwMode="auto">
          <a:xfrm>
            <a:off x="1676400" y="2554"/>
            <a:ext cx="5185016" cy="685544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itchFamily="2" charset="-78"/>
              </a:rPr>
              <a:t>اولویت های واکسیناسیون</a:t>
            </a:r>
            <a:endParaRPr lang="en-US" b="1" dirty="0">
              <a:cs typeface="B Mitra" pitchFamily="2" charset="-78"/>
            </a:endParaRPr>
          </a:p>
        </p:txBody>
      </p:sp>
      <p:pic>
        <p:nvPicPr>
          <p:cNvPr id="1025" name="Picture 1"/>
          <p:cNvPicPr>
            <a:picLocks noGrp="1" noChangeAspect="1" noChangeArrowheads="1"/>
          </p:cNvPicPr>
          <p:nvPr>
            <p:ph idx="1"/>
          </p:nvPr>
        </p:nvPicPr>
        <p:blipFill>
          <a:blip r:embed="rId2"/>
          <a:srcRect/>
          <a:stretch>
            <a:fillRect/>
          </a:stretch>
        </p:blipFill>
        <p:spPr bwMode="auto">
          <a:xfrm>
            <a:off x="30469" y="1524000"/>
            <a:ext cx="9024499" cy="4648200"/>
          </a:xfrm>
          <a:prstGeom prst="rect">
            <a:avLst/>
          </a:prstGeom>
          <a:noFill/>
          <a:ln w="9525">
            <a:noFill/>
            <a:miter lim="800000"/>
            <a:headEnd/>
            <a:tailEnd/>
          </a:ln>
          <a:effectLst/>
        </p:spPr>
      </p:pic>
      <p:sp>
        <p:nvSpPr>
          <p:cNvPr id="4" name="TextBox 3"/>
          <p:cNvSpPr txBox="1"/>
          <p:nvPr/>
        </p:nvSpPr>
        <p:spPr>
          <a:xfrm>
            <a:off x="7149412" y="5791200"/>
            <a:ext cx="45719" cy="369332"/>
          </a:xfrm>
          <a:prstGeom prst="rect">
            <a:avLst/>
          </a:prstGeom>
          <a:noFill/>
        </p:spPr>
        <p:txBody>
          <a:bodyPr wrap="square" rtlCol="0">
            <a:spAutoFit/>
          </a:bodyPr>
          <a:lstStyle/>
          <a:p>
            <a:endParaRPr lang="en-US" dirty="0"/>
          </a:p>
        </p:txBody>
      </p:sp>
      <p:sp>
        <p:nvSpPr>
          <p:cNvPr id="5" name="TextBox 4"/>
          <p:cNvSpPr txBox="1"/>
          <p:nvPr/>
        </p:nvSpPr>
        <p:spPr>
          <a:xfrm>
            <a:off x="1219200" y="6150114"/>
            <a:ext cx="6296917" cy="646331"/>
          </a:xfrm>
          <a:prstGeom prst="rect">
            <a:avLst/>
          </a:prstGeom>
          <a:noFill/>
        </p:spPr>
        <p:txBody>
          <a:bodyPr wrap="none" rtlCol="0">
            <a:spAutoFit/>
          </a:bodyPr>
          <a:lstStyle/>
          <a:p>
            <a:r>
              <a:rPr lang="fa-IR" sz="3600" b="1" dirty="0" smtClean="0">
                <a:solidFill>
                  <a:schemeClr val="accent1"/>
                </a:solidFill>
                <a:cs typeface="B Mitra" pitchFamily="2" charset="-78"/>
              </a:rPr>
              <a:t>اولویت نخست با خانم های باردار است.</a:t>
            </a:r>
            <a:endParaRPr lang="en-US" sz="3600" b="1" dirty="0">
              <a:solidFill>
                <a:schemeClr val="accent1"/>
              </a:solidFill>
              <a:cs typeface="B Mitra"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itchFamily="2" charset="-78"/>
              </a:rPr>
              <a:t>واکسیناسیون در بارداری</a:t>
            </a:r>
            <a:endParaRPr lang="en-US" b="1" dirty="0">
              <a:cs typeface="B Mitra" pitchFamily="2" charset="-78"/>
            </a:endParaRPr>
          </a:p>
        </p:txBody>
      </p:sp>
      <p:sp>
        <p:nvSpPr>
          <p:cNvPr id="3" name="Content Placeholder 2"/>
          <p:cNvSpPr>
            <a:spLocks noGrp="1"/>
          </p:cNvSpPr>
          <p:nvPr>
            <p:ph idx="1"/>
          </p:nvPr>
        </p:nvSpPr>
        <p:spPr/>
        <p:txBody>
          <a:bodyPr/>
          <a:lstStyle/>
          <a:p>
            <a:r>
              <a:rPr lang="en-US" dirty="0" smtClean="0"/>
              <a:t>CDC recommends that pregnant women get a flu shot during any trimester of their pregnancy to protect themselves, their unborn babies, and their newborn babies from flu. The nasal spray vaccine is not recommended for use in pregnant women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39762"/>
          </a:xfrm>
        </p:spPr>
        <p:txBody>
          <a:bodyPr>
            <a:normAutofit fontScale="90000"/>
          </a:bodyPr>
          <a:lstStyle/>
          <a:p>
            <a:r>
              <a:rPr lang="fa-IR" dirty="0" smtClean="0">
                <a:cs typeface="B Esfehan" pitchFamily="2" charset="-78"/>
              </a:rPr>
              <a:t>اثربخشی واکسن</a:t>
            </a:r>
            <a:endParaRPr lang="en-US" dirty="0">
              <a:cs typeface="B Esfehan" pitchFamily="2" charset="-78"/>
            </a:endParaRPr>
          </a:p>
        </p:txBody>
      </p:sp>
      <p:pic>
        <p:nvPicPr>
          <p:cNvPr id="3073" name="Picture 1"/>
          <p:cNvPicPr>
            <a:picLocks noGrp="1" noChangeAspect="1" noChangeArrowheads="1"/>
          </p:cNvPicPr>
          <p:nvPr>
            <p:ph idx="1"/>
          </p:nvPr>
        </p:nvPicPr>
        <p:blipFill>
          <a:blip r:embed="rId2"/>
          <a:srcRect/>
          <a:stretch>
            <a:fillRect/>
          </a:stretch>
        </p:blipFill>
        <p:spPr bwMode="auto">
          <a:xfrm>
            <a:off x="0" y="3276600"/>
            <a:ext cx="9144000" cy="1303735"/>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0" y="4953000"/>
            <a:ext cx="9144000" cy="414759"/>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609600" y="1143000"/>
            <a:ext cx="6980237" cy="20669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itchFamily="2" charset="-78"/>
              </a:rPr>
              <a:t>خصوصیات واکسن</a:t>
            </a:r>
            <a:endParaRPr lang="en-US" b="1" dirty="0">
              <a:cs typeface="B Mitra" pitchFamily="2" charset="-78"/>
            </a:endParaRPr>
          </a:p>
        </p:txBody>
      </p:sp>
      <p:sp>
        <p:nvSpPr>
          <p:cNvPr id="3" name="Content Placeholder 2"/>
          <p:cNvSpPr>
            <a:spLocks noGrp="1"/>
          </p:cNvSpPr>
          <p:nvPr>
            <p:ph idx="1"/>
          </p:nvPr>
        </p:nvSpPr>
        <p:spPr/>
        <p:txBody>
          <a:bodyPr/>
          <a:lstStyle/>
          <a:p>
            <a:r>
              <a:rPr lang="en-US" dirty="0" smtClean="0"/>
              <a:t>It usually takes 2 to 3 weeks for the protection against these viruses to be effective, and the protection lasts for 6 to 12 months</a:t>
            </a:r>
            <a:endParaRPr lang="fa-IR" dirty="0" smtClean="0"/>
          </a:p>
          <a:p>
            <a:pPr algn="r" rtl="1"/>
            <a:r>
              <a:rPr lang="fa-IR" b="1" dirty="0" smtClean="0">
                <a:solidFill>
                  <a:srgbClr val="0070C0"/>
                </a:solidFill>
                <a:cs typeface="B Mitra" pitchFamily="2" charset="-78"/>
              </a:rPr>
              <a:t>شامل سه ویروس غیر فعال:</a:t>
            </a:r>
          </a:p>
          <a:p>
            <a:pPr algn="r" rtl="1"/>
            <a:r>
              <a:rPr lang="en-US" dirty="0" smtClean="0">
                <a:solidFill>
                  <a:srgbClr val="0070C0"/>
                </a:solidFill>
              </a:rPr>
              <a:t>H1N1</a:t>
            </a:r>
            <a:endParaRPr lang="fa-IR" dirty="0" smtClean="0">
              <a:solidFill>
                <a:srgbClr val="0070C0"/>
              </a:solidFill>
            </a:endParaRPr>
          </a:p>
          <a:p>
            <a:pPr algn="r" rtl="1"/>
            <a:r>
              <a:rPr lang="en-US" dirty="0" smtClean="0">
                <a:solidFill>
                  <a:srgbClr val="0070C0"/>
                </a:solidFill>
              </a:rPr>
              <a:t>H3N2</a:t>
            </a:r>
            <a:endParaRPr lang="fa-IR" dirty="0" smtClean="0">
              <a:solidFill>
                <a:srgbClr val="0070C0"/>
              </a:solidFill>
            </a:endParaRPr>
          </a:p>
          <a:p>
            <a:pPr algn="r" rtl="1"/>
            <a:r>
              <a:rPr lang="en-US" dirty="0" smtClean="0">
                <a:solidFill>
                  <a:srgbClr val="0070C0"/>
                </a:solidFill>
              </a:rPr>
              <a:t>B</a:t>
            </a:r>
            <a:endParaRPr lang="en-US" dirty="0">
              <a:solidFill>
                <a:srgbClr val="0070C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70C0"/>
                </a:solidFill>
                <a:cs typeface="B Mitra" pitchFamily="2" charset="-78"/>
              </a:rPr>
              <a:t>نحوه تزریق و دوز</a:t>
            </a:r>
            <a:endParaRPr lang="en-US" b="1" dirty="0">
              <a:solidFill>
                <a:srgbClr val="0070C0"/>
              </a:solidFill>
              <a:cs typeface="B Mitra" pitchFamily="2" charset="-78"/>
            </a:endParaRPr>
          </a:p>
        </p:txBody>
      </p:sp>
      <p:sp>
        <p:nvSpPr>
          <p:cNvPr id="3" name="Content Placeholder 2"/>
          <p:cNvSpPr>
            <a:spLocks noGrp="1"/>
          </p:cNvSpPr>
          <p:nvPr>
            <p:ph idx="1"/>
          </p:nvPr>
        </p:nvSpPr>
        <p:spPr/>
        <p:txBody>
          <a:bodyPr/>
          <a:lstStyle/>
          <a:p>
            <a:r>
              <a:rPr lang="en-US" dirty="0"/>
              <a:t> Adults and children over 35 months: A single injection (0.5mL)</a:t>
            </a:r>
          </a:p>
          <a:p>
            <a:r>
              <a:rPr lang="en-US" dirty="0"/>
              <a:t> Children 6 months to 35 months: A single injection (</a:t>
            </a:r>
            <a:r>
              <a:rPr lang="en-US" dirty="0" smtClean="0"/>
              <a:t>0.25mL)</a:t>
            </a:r>
            <a:r>
              <a:rPr lang="en-US" dirty="0"/>
              <a:t>,</a:t>
            </a:r>
            <a:r>
              <a:rPr lang="en-US" dirty="0" smtClean="0"/>
              <a:t> </a:t>
            </a:r>
            <a:r>
              <a:rPr lang="en-US" dirty="0"/>
              <a:t>require a second injection a month later</a:t>
            </a:r>
            <a:r>
              <a:rPr lang="en-US" dirty="0" smtClean="0"/>
              <a:t>.</a:t>
            </a:r>
          </a:p>
          <a:p>
            <a:endParaRPr lang="fa-IR"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GBS</a:t>
            </a:r>
            <a:endParaRPr lang="en-US" b="1" dirty="0">
              <a:solidFill>
                <a:srgbClr val="0070C0"/>
              </a:solidFill>
            </a:endParaRPr>
          </a:p>
        </p:txBody>
      </p:sp>
      <p:sp>
        <p:nvSpPr>
          <p:cNvPr id="3" name="Content Placeholder 2"/>
          <p:cNvSpPr>
            <a:spLocks noGrp="1"/>
          </p:cNvSpPr>
          <p:nvPr>
            <p:ph idx="1"/>
          </p:nvPr>
        </p:nvSpPr>
        <p:spPr/>
        <p:txBody>
          <a:bodyPr/>
          <a:lstStyle/>
          <a:p>
            <a:r>
              <a:rPr lang="en-US" b="1" dirty="0"/>
              <a:t>Attributable risk of 0.95 / 100,000 </a:t>
            </a:r>
            <a:r>
              <a:rPr lang="en-US" b="1" dirty="0" err="1"/>
              <a:t>vaccinees</a:t>
            </a:r>
            <a:endParaRPr lang="en-US" b="1" dirty="0"/>
          </a:p>
          <a:p>
            <a:pPr marL="514350" indent="-514350">
              <a:buNone/>
            </a:pPr>
            <a:r>
              <a:rPr lang="en-US" dirty="0" smtClean="0"/>
              <a:t>• </a:t>
            </a:r>
            <a:r>
              <a:rPr lang="en-US" b="1" dirty="0"/>
              <a:t>Risk concentrated within first 6 weeks of</a:t>
            </a:r>
          </a:p>
          <a:p>
            <a:pPr marL="514350" indent="-514350">
              <a:buNone/>
            </a:pPr>
            <a:r>
              <a:rPr lang="en-US" b="1" dirty="0"/>
              <a:t>vaccination (peak at week 2 – 3)</a:t>
            </a:r>
          </a:p>
          <a:p>
            <a:pPr marL="514350" indent="-514350" algn="r">
              <a:buNone/>
            </a:pPr>
            <a:r>
              <a:rPr lang="fa-IR" b="1" dirty="0" smtClean="0">
                <a:cs typeface="B Mitra" pitchFamily="2" charset="-78"/>
              </a:rPr>
              <a:t>منع مطلق</a:t>
            </a:r>
            <a:r>
              <a:rPr lang="fa-IR" dirty="0" smtClean="0"/>
              <a:t>:</a:t>
            </a:r>
          </a:p>
          <a:p>
            <a:pPr marL="514350" indent="-514350">
              <a:buNone/>
            </a:pPr>
            <a:r>
              <a:rPr lang="en-US" b="1" dirty="0" smtClean="0">
                <a:cs typeface="B Mitra" pitchFamily="2" charset="-78"/>
              </a:rPr>
              <a:t>Severe allergic reaction (e.g., anaphylaxis) after previous dose of any influenza vaccine; or to a vaccine component, including egg protein </a:t>
            </a:r>
            <a:endParaRPr lang="en-US" dirty="0">
              <a:cs typeface="B Mitra"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fa-IR" dirty="0" smtClean="0">
                <a:cs typeface="B Mitra" pitchFamily="2" charset="-78"/>
              </a:rPr>
              <a:t>انواع ماسک</a:t>
            </a:r>
            <a:br>
              <a:rPr lang="fa-IR" dirty="0" smtClean="0">
                <a:cs typeface="B Mitra" pitchFamily="2" charset="-78"/>
              </a:rPr>
            </a:br>
            <a:endParaRPr lang="en-US" dirty="0">
              <a:cs typeface="B Mitra" pitchFamily="2" charset="-78"/>
            </a:endParaRPr>
          </a:p>
        </p:txBody>
      </p:sp>
      <p:sp>
        <p:nvSpPr>
          <p:cNvPr id="4" name="Content Placeholder 3"/>
          <p:cNvSpPr>
            <a:spLocks noGrp="1"/>
          </p:cNvSpPr>
          <p:nvPr>
            <p:ph sz="half" idx="1"/>
          </p:nvPr>
        </p:nvSpPr>
        <p:spPr/>
        <p:txBody>
          <a:bodyPr/>
          <a:lstStyle/>
          <a:p>
            <a:r>
              <a:rPr lang="en-US" dirty="0" smtClean="0"/>
              <a:t>Typical 3-ply surgical masks.</a:t>
            </a:r>
            <a:endParaRPr lang="fa-IR" dirty="0" smtClean="0"/>
          </a:p>
          <a:p>
            <a:pPr>
              <a:buNone/>
            </a:pPr>
            <a:endParaRPr lang="en-US" dirty="0"/>
          </a:p>
        </p:txBody>
      </p:sp>
      <p:pic>
        <p:nvPicPr>
          <p:cNvPr id="27652" name="Picture 4"/>
          <p:cNvPicPr>
            <a:picLocks noChangeAspect="1" noChangeArrowheads="1"/>
          </p:cNvPicPr>
          <p:nvPr/>
        </p:nvPicPr>
        <p:blipFill>
          <a:blip r:embed="rId2"/>
          <a:srcRect/>
          <a:stretch>
            <a:fillRect/>
          </a:stretch>
        </p:blipFill>
        <p:spPr bwMode="auto">
          <a:xfrm>
            <a:off x="0" y="2895600"/>
            <a:ext cx="4751070" cy="2209800"/>
          </a:xfrm>
          <a:prstGeom prst="rect">
            <a:avLst/>
          </a:prstGeom>
          <a:noFill/>
          <a:ln w="9525">
            <a:noFill/>
            <a:miter lim="800000"/>
            <a:headEnd/>
            <a:tailEnd/>
          </a:ln>
          <a:effectLst/>
        </p:spPr>
      </p:pic>
      <p:pic>
        <p:nvPicPr>
          <p:cNvPr id="27653" name="Picture 5"/>
          <p:cNvPicPr>
            <a:picLocks noGrp="1" noChangeAspect="1" noChangeArrowheads="1"/>
          </p:cNvPicPr>
          <p:nvPr>
            <p:ph sz="half" idx="2"/>
          </p:nvPr>
        </p:nvPicPr>
        <p:blipFill>
          <a:blip r:embed="rId3"/>
          <a:srcRect/>
          <a:stretch>
            <a:fillRect/>
          </a:stretch>
        </p:blipFill>
        <p:spPr bwMode="auto">
          <a:xfrm>
            <a:off x="5024037" y="1441011"/>
            <a:ext cx="4119963" cy="5416989"/>
          </a:xfrm>
          <a:prstGeom prst="rect">
            <a:avLst/>
          </a:prstGeom>
          <a:noFill/>
          <a:ln w="9525">
            <a:noFill/>
            <a:miter lim="800000"/>
            <a:headEnd/>
            <a:tailEnd/>
          </a:ln>
          <a:effectLst/>
        </p:spPr>
      </p:pic>
      <p:sp>
        <p:nvSpPr>
          <p:cNvPr id="10" name="Rectangle 9"/>
          <p:cNvSpPr/>
          <p:nvPr/>
        </p:nvSpPr>
        <p:spPr>
          <a:xfrm>
            <a:off x="4953000" y="990600"/>
            <a:ext cx="3962239" cy="369332"/>
          </a:xfrm>
          <a:prstGeom prst="rect">
            <a:avLst/>
          </a:prstGeom>
        </p:spPr>
        <p:txBody>
          <a:bodyPr wrap="none">
            <a:spAutoFit/>
          </a:bodyPr>
          <a:lstStyle/>
          <a:p>
            <a:r>
              <a:rPr lang="en-US" b="1" dirty="0" smtClean="0"/>
              <a:t>Filters at least 95% of airborne particles</a:t>
            </a:r>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Dust Mask</a:t>
            </a:r>
            <a:endParaRPr lang="en-US" dirty="0"/>
          </a:p>
        </p:txBody>
      </p:sp>
      <p:pic>
        <p:nvPicPr>
          <p:cNvPr id="28674" name="Picture 2" descr="C:\Users\msi\Desktop\H1N1\Cone-88240_1920.jpg"/>
          <p:cNvPicPr>
            <a:picLocks noGrp="1" noChangeAspect="1" noChangeArrowheads="1"/>
          </p:cNvPicPr>
          <p:nvPr>
            <p:ph idx="1"/>
          </p:nvPr>
        </p:nvPicPr>
        <p:blipFill>
          <a:blip r:embed="rId2" cstate="print"/>
          <a:srcRect/>
          <a:stretch>
            <a:fillRect/>
          </a:stretch>
        </p:blipFill>
        <p:spPr bwMode="auto">
          <a:xfrm>
            <a:off x="990600" y="1219200"/>
            <a:ext cx="7213600" cy="5410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itchFamily="2" charset="-78"/>
              </a:rPr>
              <a:t>استفاده از ماسک</a:t>
            </a:r>
            <a:endParaRPr lang="en-US" b="1" dirty="0">
              <a:cs typeface="B Mitra" pitchFamily="2" charset="-78"/>
            </a:endParaRPr>
          </a:p>
        </p:txBody>
      </p:sp>
      <p:sp>
        <p:nvSpPr>
          <p:cNvPr id="3" name="Content Placeholder 2"/>
          <p:cNvSpPr>
            <a:spLocks noGrp="1"/>
          </p:cNvSpPr>
          <p:nvPr>
            <p:ph idx="1"/>
          </p:nvPr>
        </p:nvSpPr>
        <p:spPr/>
        <p:txBody>
          <a:bodyPr/>
          <a:lstStyle/>
          <a:p>
            <a:r>
              <a:rPr lang="en-US" dirty="0" smtClean="0"/>
              <a:t>There is no evidence that wearing face masks (e.g. surgical-type) outside of healthcare settings during the influenza season or a pandemic offers effective protection or reduces transmission, and ECDC does not</a:t>
            </a:r>
            <a:r>
              <a:rPr lang="fa-IR" dirty="0" smtClean="0"/>
              <a:t> </a:t>
            </a:r>
            <a:endParaRPr lang="en-US" dirty="0" smtClean="0"/>
          </a:p>
          <a:p>
            <a:r>
              <a:rPr lang="en-US" dirty="0" smtClean="0"/>
              <a:t>recommend their use.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4578" name="Picture 2"/>
          <p:cNvPicPr>
            <a:picLocks noChangeAspect="1" noChangeArrowheads="1"/>
          </p:cNvPicPr>
          <p:nvPr/>
        </p:nvPicPr>
        <p:blipFill>
          <a:blip r:embed="rId2"/>
          <a:srcRect/>
          <a:stretch>
            <a:fillRect/>
          </a:stretch>
        </p:blipFill>
        <p:spPr bwMode="auto">
          <a:xfrm>
            <a:off x="1600200" y="0"/>
            <a:ext cx="6038850" cy="1447800"/>
          </a:xfrm>
          <a:prstGeom prst="rect">
            <a:avLst/>
          </a:prstGeom>
          <a:noFill/>
          <a:ln w="9525">
            <a:noFill/>
            <a:miter lim="800000"/>
            <a:headEnd/>
            <a:tailEnd/>
          </a:ln>
          <a:effectLst/>
        </p:spPr>
      </p:pic>
      <p:pic>
        <p:nvPicPr>
          <p:cNvPr id="24579" name="Picture 3"/>
          <p:cNvPicPr>
            <a:picLocks noGrp="1" noChangeAspect="1" noChangeArrowheads="1"/>
          </p:cNvPicPr>
          <p:nvPr>
            <p:ph idx="1"/>
          </p:nvPr>
        </p:nvPicPr>
        <p:blipFill>
          <a:blip r:embed="rId3"/>
          <a:srcRect/>
          <a:stretch>
            <a:fillRect/>
          </a:stretch>
        </p:blipFill>
        <p:spPr bwMode="auto">
          <a:xfrm>
            <a:off x="-67123" y="2590800"/>
            <a:ext cx="9168274" cy="25146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Esfehan" pitchFamily="2" charset="-78"/>
              </a:rPr>
              <a:t>چهار اپیدمی دنیا از ابتدای قرن بیستم</a:t>
            </a:r>
            <a:endParaRPr lang="en-US" dirty="0">
              <a:cs typeface="B Esfehan" pitchFamily="2" charset="-78"/>
            </a:endParaRPr>
          </a:p>
        </p:txBody>
      </p:sp>
      <p:pic>
        <p:nvPicPr>
          <p:cNvPr id="16388" name="Picture 4"/>
          <p:cNvPicPr>
            <a:picLocks noGrp="1" noChangeAspect="1" noChangeArrowheads="1"/>
          </p:cNvPicPr>
          <p:nvPr>
            <p:ph sz="half" idx="1"/>
          </p:nvPr>
        </p:nvPicPr>
        <p:blipFill>
          <a:blip r:embed="rId2"/>
          <a:srcRect/>
          <a:stretch>
            <a:fillRect/>
          </a:stretch>
        </p:blipFill>
        <p:spPr bwMode="auto">
          <a:xfrm>
            <a:off x="1600200" y="1600200"/>
            <a:ext cx="6155091" cy="52578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5602" name="Picture 2"/>
          <p:cNvPicPr>
            <a:picLocks noGrp="1" noChangeAspect="1" noChangeArrowheads="1"/>
          </p:cNvPicPr>
          <p:nvPr>
            <p:ph idx="1"/>
          </p:nvPr>
        </p:nvPicPr>
        <p:blipFill>
          <a:blip r:embed="rId2"/>
          <a:srcRect/>
          <a:stretch>
            <a:fillRect/>
          </a:stretch>
        </p:blipFill>
        <p:spPr bwMode="auto">
          <a:xfrm>
            <a:off x="53126" y="2133600"/>
            <a:ext cx="8958940" cy="3428999"/>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1600200" y="0"/>
            <a:ext cx="6038850" cy="14478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srcRect/>
          <a:stretch>
            <a:fillRect/>
          </a:stretch>
        </p:blipFill>
        <p:spPr bwMode="auto">
          <a:xfrm>
            <a:off x="4180" y="914400"/>
            <a:ext cx="8970877" cy="57912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itchFamily="2" charset="-78"/>
              </a:rPr>
              <a:t>نکات مهم</a:t>
            </a:r>
            <a:endParaRPr lang="en-US" b="1" dirty="0">
              <a:cs typeface="B Mitra" pitchFamily="2" charset="-78"/>
            </a:endParaRPr>
          </a:p>
        </p:txBody>
      </p:sp>
      <p:sp>
        <p:nvSpPr>
          <p:cNvPr id="3" name="Content Placeholder 2"/>
          <p:cNvSpPr>
            <a:spLocks noGrp="1"/>
          </p:cNvSpPr>
          <p:nvPr>
            <p:ph idx="1"/>
          </p:nvPr>
        </p:nvSpPr>
        <p:spPr/>
        <p:txBody>
          <a:bodyPr/>
          <a:lstStyle/>
          <a:p>
            <a:r>
              <a:rPr lang="en-US" dirty="0" smtClean="0"/>
              <a:t>  Do not let the mask hanging from the neck. </a:t>
            </a:r>
          </a:p>
          <a:p>
            <a:r>
              <a:rPr lang="en-US" dirty="0" smtClean="0"/>
              <a:t>  Change the mask after six hours or as soon as they become wet. </a:t>
            </a:r>
          </a:p>
          <a:p>
            <a:r>
              <a:rPr lang="en-US" dirty="0" smtClean="0"/>
              <a:t>  Disposable masks are never to be reused and should be disposed off. </a:t>
            </a:r>
          </a:p>
          <a:p>
            <a:r>
              <a:rPr lang="en-US" dirty="0" smtClean="0"/>
              <a:t>  While removing the mask great care must be taken not to touch the potentially </a:t>
            </a:r>
          </a:p>
          <a:p>
            <a:r>
              <a:rPr lang="en-US" dirty="0" smtClean="0"/>
              <a:t>infected outer surface of the mask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4438"/>
            <a:ext cx="8229600" cy="563562"/>
          </a:xfrm>
        </p:spPr>
        <p:txBody>
          <a:bodyPr>
            <a:normAutofit fontScale="90000"/>
          </a:bodyPr>
          <a:lstStyle/>
          <a:p>
            <a:r>
              <a:rPr lang="fa-IR" b="1" dirty="0" smtClean="0">
                <a:solidFill>
                  <a:srgbClr val="0070C0"/>
                </a:solidFill>
                <a:cs typeface="B Mitra" pitchFamily="2" charset="-78"/>
              </a:rPr>
              <a:t>از توجه شما متشکرم</a:t>
            </a:r>
            <a:endParaRPr lang="en-US" b="1" dirty="0">
              <a:solidFill>
                <a:srgbClr val="0070C0"/>
              </a:solidFill>
              <a:cs typeface="B Mitra" pitchFamily="2" charset="-78"/>
            </a:endParaRPr>
          </a:p>
        </p:txBody>
      </p:sp>
      <p:pic>
        <p:nvPicPr>
          <p:cNvPr id="35842" name="Picture 2" descr="C:\Users\msi\Pictures\header-Image-HandHygene_5747.jpg"/>
          <p:cNvPicPr>
            <a:picLocks noGrp="1" noChangeAspect="1" noChangeArrowheads="1"/>
          </p:cNvPicPr>
          <p:nvPr>
            <p:ph idx="1"/>
          </p:nvPr>
        </p:nvPicPr>
        <p:blipFill>
          <a:blip r:embed="rId2"/>
          <a:srcRect/>
          <a:stretch>
            <a:fillRect/>
          </a:stretch>
        </p:blipFill>
        <p:spPr bwMode="auto">
          <a:xfrm>
            <a:off x="90525" y="0"/>
            <a:ext cx="9053475" cy="626500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smtClean="0"/>
              <a:t>What about past flu pandemics?</a:t>
            </a:r>
          </a:p>
        </p:txBody>
      </p:sp>
      <p:sp>
        <p:nvSpPr>
          <p:cNvPr id="1029" name="Text Box 3"/>
          <p:cNvSpPr txBox="1">
            <a:spLocks noChangeArrowheads="1"/>
          </p:cNvSpPr>
          <p:nvPr/>
        </p:nvSpPr>
        <p:spPr bwMode="auto">
          <a:xfrm>
            <a:off x="744538" y="4800600"/>
            <a:ext cx="1357312" cy="396875"/>
          </a:xfrm>
          <a:prstGeom prst="rect">
            <a:avLst/>
          </a:prstGeom>
          <a:noFill/>
          <a:ln w="9525">
            <a:noFill/>
            <a:miter lim="800000"/>
            <a:headEnd/>
            <a:tailEnd/>
          </a:ln>
        </p:spPr>
        <p:txBody>
          <a:bodyPr>
            <a:spAutoFit/>
          </a:bodyPr>
          <a:lstStyle/>
          <a:p>
            <a:pPr algn="ctr">
              <a:spcBef>
                <a:spcPct val="50000"/>
              </a:spcBef>
            </a:pPr>
            <a:r>
              <a:rPr lang="en-GB" sz="2000"/>
              <a:t>A(H1N1)</a:t>
            </a:r>
          </a:p>
        </p:txBody>
      </p:sp>
      <p:sp>
        <p:nvSpPr>
          <p:cNvPr id="1030" name="Text Box 4"/>
          <p:cNvSpPr txBox="1">
            <a:spLocks noChangeArrowheads="1"/>
          </p:cNvSpPr>
          <p:nvPr/>
        </p:nvSpPr>
        <p:spPr bwMode="auto">
          <a:xfrm>
            <a:off x="3995738" y="4800600"/>
            <a:ext cx="1219200" cy="396875"/>
          </a:xfrm>
          <a:prstGeom prst="rect">
            <a:avLst/>
          </a:prstGeom>
          <a:noFill/>
          <a:ln w="9525">
            <a:noFill/>
            <a:miter lim="800000"/>
            <a:headEnd/>
            <a:tailEnd/>
          </a:ln>
        </p:spPr>
        <p:txBody>
          <a:bodyPr>
            <a:spAutoFit/>
          </a:bodyPr>
          <a:lstStyle/>
          <a:p>
            <a:pPr algn="ctr">
              <a:spcBef>
                <a:spcPct val="50000"/>
              </a:spcBef>
            </a:pPr>
            <a:r>
              <a:rPr lang="en-GB" sz="2000"/>
              <a:t>A(H2N2)</a:t>
            </a:r>
          </a:p>
        </p:txBody>
      </p:sp>
      <p:sp>
        <p:nvSpPr>
          <p:cNvPr id="1031" name="Text Box 5"/>
          <p:cNvSpPr txBox="1">
            <a:spLocks noChangeArrowheads="1"/>
          </p:cNvSpPr>
          <p:nvPr/>
        </p:nvSpPr>
        <p:spPr bwMode="auto">
          <a:xfrm>
            <a:off x="6705600" y="4800600"/>
            <a:ext cx="1355725" cy="396875"/>
          </a:xfrm>
          <a:prstGeom prst="rect">
            <a:avLst/>
          </a:prstGeom>
          <a:noFill/>
          <a:ln w="9525">
            <a:noFill/>
            <a:miter lim="800000"/>
            <a:headEnd/>
            <a:tailEnd/>
          </a:ln>
        </p:spPr>
        <p:txBody>
          <a:bodyPr>
            <a:spAutoFit/>
          </a:bodyPr>
          <a:lstStyle/>
          <a:p>
            <a:pPr algn="ctr">
              <a:spcBef>
                <a:spcPct val="50000"/>
              </a:spcBef>
            </a:pPr>
            <a:r>
              <a:rPr lang="en-GB" sz="2000"/>
              <a:t>A(H3N2)</a:t>
            </a:r>
          </a:p>
        </p:txBody>
      </p:sp>
      <p:sp>
        <p:nvSpPr>
          <p:cNvPr id="1032" name="Text Box 6"/>
          <p:cNvSpPr txBox="1">
            <a:spLocks noChangeArrowheads="1"/>
          </p:cNvSpPr>
          <p:nvPr/>
        </p:nvSpPr>
        <p:spPr bwMode="auto">
          <a:xfrm>
            <a:off x="271463" y="4495800"/>
            <a:ext cx="2743200" cy="396875"/>
          </a:xfrm>
          <a:prstGeom prst="rect">
            <a:avLst/>
          </a:prstGeom>
          <a:noFill/>
          <a:ln w="9525">
            <a:noFill/>
            <a:miter lim="800000"/>
            <a:headEnd/>
            <a:tailEnd/>
          </a:ln>
        </p:spPr>
        <p:txBody>
          <a:bodyPr>
            <a:spAutoFit/>
          </a:bodyPr>
          <a:lstStyle/>
          <a:p>
            <a:pPr>
              <a:spcBef>
                <a:spcPct val="50000"/>
              </a:spcBef>
            </a:pPr>
            <a:r>
              <a:rPr lang="en-GB" sz="2000" b="1"/>
              <a:t>1918: “Spanish Flu”</a:t>
            </a:r>
          </a:p>
        </p:txBody>
      </p:sp>
      <p:sp>
        <p:nvSpPr>
          <p:cNvPr id="1033" name="Text Box 7"/>
          <p:cNvSpPr txBox="1">
            <a:spLocks noChangeArrowheads="1"/>
          </p:cNvSpPr>
          <p:nvPr/>
        </p:nvSpPr>
        <p:spPr bwMode="auto">
          <a:xfrm>
            <a:off x="3530600" y="4495800"/>
            <a:ext cx="2395538" cy="396875"/>
          </a:xfrm>
          <a:prstGeom prst="rect">
            <a:avLst/>
          </a:prstGeom>
          <a:noFill/>
          <a:ln w="9525">
            <a:noFill/>
            <a:miter lim="800000"/>
            <a:headEnd/>
            <a:tailEnd/>
          </a:ln>
        </p:spPr>
        <p:txBody>
          <a:bodyPr>
            <a:spAutoFit/>
          </a:bodyPr>
          <a:lstStyle/>
          <a:p>
            <a:pPr>
              <a:spcBef>
                <a:spcPct val="50000"/>
              </a:spcBef>
            </a:pPr>
            <a:r>
              <a:rPr lang="en-GB" sz="2000" b="1"/>
              <a:t>1957: “Asian Flu”</a:t>
            </a:r>
          </a:p>
        </p:txBody>
      </p:sp>
      <p:sp>
        <p:nvSpPr>
          <p:cNvPr id="1034" name="Text Box 8"/>
          <p:cNvSpPr txBox="1">
            <a:spLocks noChangeArrowheads="1"/>
          </p:cNvSpPr>
          <p:nvPr/>
        </p:nvSpPr>
        <p:spPr bwMode="auto">
          <a:xfrm>
            <a:off x="6019800" y="4495800"/>
            <a:ext cx="3124200" cy="396875"/>
          </a:xfrm>
          <a:prstGeom prst="rect">
            <a:avLst/>
          </a:prstGeom>
          <a:noFill/>
          <a:ln w="9525">
            <a:noFill/>
            <a:miter lim="800000"/>
            <a:headEnd/>
            <a:tailEnd/>
          </a:ln>
        </p:spPr>
        <p:txBody>
          <a:bodyPr>
            <a:spAutoFit/>
          </a:bodyPr>
          <a:lstStyle/>
          <a:p>
            <a:pPr>
              <a:spcBef>
                <a:spcPct val="50000"/>
              </a:spcBef>
            </a:pPr>
            <a:r>
              <a:rPr lang="en-GB" sz="2000" b="1"/>
              <a:t>1968: “Hong Kong Flu”</a:t>
            </a:r>
          </a:p>
        </p:txBody>
      </p:sp>
      <p:sp>
        <p:nvSpPr>
          <p:cNvPr id="1035" name="Text Box 9"/>
          <p:cNvSpPr txBox="1">
            <a:spLocks noChangeArrowheads="1"/>
          </p:cNvSpPr>
          <p:nvPr/>
        </p:nvSpPr>
        <p:spPr bwMode="auto">
          <a:xfrm>
            <a:off x="520700" y="5394325"/>
            <a:ext cx="2679700" cy="854075"/>
          </a:xfrm>
          <a:prstGeom prst="rect">
            <a:avLst/>
          </a:prstGeom>
          <a:noFill/>
          <a:ln w="9525">
            <a:noFill/>
            <a:miter lim="800000"/>
            <a:headEnd/>
            <a:tailEnd/>
          </a:ln>
        </p:spPr>
        <p:txBody>
          <a:bodyPr>
            <a:spAutoFit/>
          </a:bodyPr>
          <a:lstStyle/>
          <a:p>
            <a:pPr>
              <a:spcBef>
                <a:spcPct val="50000"/>
              </a:spcBef>
            </a:pPr>
            <a:r>
              <a:rPr lang="en-US" sz="2000"/>
              <a:t>20-40 m deaths</a:t>
            </a:r>
          </a:p>
          <a:p>
            <a:pPr>
              <a:spcBef>
                <a:spcPct val="50000"/>
              </a:spcBef>
            </a:pPr>
            <a:endParaRPr lang="en-US" sz="2000"/>
          </a:p>
        </p:txBody>
      </p:sp>
      <p:sp>
        <p:nvSpPr>
          <p:cNvPr id="1036" name="Text Box 10"/>
          <p:cNvSpPr txBox="1">
            <a:spLocks noChangeArrowheads="1"/>
          </p:cNvSpPr>
          <p:nvPr/>
        </p:nvSpPr>
        <p:spPr bwMode="auto">
          <a:xfrm>
            <a:off x="3581400" y="5394325"/>
            <a:ext cx="2260600" cy="854075"/>
          </a:xfrm>
          <a:prstGeom prst="rect">
            <a:avLst/>
          </a:prstGeom>
          <a:noFill/>
          <a:ln w="9525">
            <a:noFill/>
            <a:miter lim="800000"/>
            <a:headEnd/>
            <a:tailEnd/>
          </a:ln>
        </p:spPr>
        <p:txBody>
          <a:bodyPr>
            <a:spAutoFit/>
          </a:bodyPr>
          <a:lstStyle/>
          <a:p>
            <a:pPr>
              <a:spcBef>
                <a:spcPct val="50000"/>
              </a:spcBef>
            </a:pPr>
            <a:r>
              <a:rPr lang="en-US" sz="2000"/>
              <a:t>1-4 m deaths</a:t>
            </a:r>
          </a:p>
          <a:p>
            <a:pPr>
              <a:spcBef>
                <a:spcPct val="50000"/>
              </a:spcBef>
            </a:pPr>
            <a:endParaRPr lang="en-US" sz="2000"/>
          </a:p>
        </p:txBody>
      </p:sp>
      <p:sp>
        <p:nvSpPr>
          <p:cNvPr id="1037" name="Text Box 11"/>
          <p:cNvSpPr txBox="1">
            <a:spLocks noChangeArrowheads="1"/>
          </p:cNvSpPr>
          <p:nvPr/>
        </p:nvSpPr>
        <p:spPr bwMode="auto">
          <a:xfrm>
            <a:off x="6324600" y="5394325"/>
            <a:ext cx="2362200" cy="854075"/>
          </a:xfrm>
          <a:prstGeom prst="rect">
            <a:avLst/>
          </a:prstGeom>
          <a:noFill/>
          <a:ln w="9525">
            <a:noFill/>
            <a:miter lim="800000"/>
            <a:headEnd/>
            <a:tailEnd/>
          </a:ln>
        </p:spPr>
        <p:txBody>
          <a:bodyPr>
            <a:spAutoFit/>
          </a:bodyPr>
          <a:lstStyle/>
          <a:p>
            <a:pPr algn="just">
              <a:spcBef>
                <a:spcPct val="50000"/>
              </a:spcBef>
            </a:pPr>
            <a:r>
              <a:rPr lang="en-US" sz="2000"/>
              <a:t>1-4 m deaths</a:t>
            </a:r>
          </a:p>
          <a:p>
            <a:pPr algn="just">
              <a:spcBef>
                <a:spcPct val="50000"/>
              </a:spcBef>
            </a:pPr>
            <a:endParaRPr lang="en-US" sz="2000"/>
          </a:p>
        </p:txBody>
      </p:sp>
      <p:grpSp>
        <p:nvGrpSpPr>
          <p:cNvPr id="2" name="Group 12"/>
          <p:cNvGrpSpPr>
            <a:grpSpLocks/>
          </p:cNvGrpSpPr>
          <p:nvPr/>
        </p:nvGrpSpPr>
        <p:grpSpPr bwMode="auto">
          <a:xfrm>
            <a:off x="101600" y="1447800"/>
            <a:ext cx="8737600" cy="2987675"/>
            <a:chOff x="85" y="912"/>
            <a:chExt cx="5504" cy="1882"/>
          </a:xfrm>
        </p:grpSpPr>
        <p:graphicFrame>
          <p:nvGraphicFramePr>
            <p:cNvPr id="1026" name="Object 13"/>
            <p:cNvGraphicFramePr>
              <a:graphicFrameLocks noChangeAspect="1"/>
            </p:cNvGraphicFramePr>
            <p:nvPr/>
          </p:nvGraphicFramePr>
          <p:xfrm>
            <a:off x="2276" y="912"/>
            <a:ext cx="1137" cy="1632"/>
          </p:xfrm>
          <a:graphic>
            <a:graphicData uri="http://schemas.openxmlformats.org/presentationml/2006/ole">
              <p:oleObj spid="_x0000_s17410" name="Clip" r:id="rId4" imgW="2295238" imgH="3295238" progId="MS_ClipArt_Gallery.2">
                <p:embed/>
              </p:oleObj>
            </a:graphicData>
          </a:graphic>
        </p:graphicFrame>
        <p:graphicFrame>
          <p:nvGraphicFramePr>
            <p:cNvPr id="1027" name="Object 14"/>
            <p:cNvGraphicFramePr>
              <a:graphicFrameLocks noChangeAspect="1"/>
            </p:cNvGraphicFramePr>
            <p:nvPr/>
          </p:nvGraphicFramePr>
          <p:xfrm>
            <a:off x="3584" y="912"/>
            <a:ext cx="2005" cy="1617"/>
          </p:xfrm>
          <a:graphic>
            <a:graphicData uri="http://schemas.openxmlformats.org/presentationml/2006/ole">
              <p:oleObj spid="_x0000_s17411" name="Clip" r:id="rId5" imgW="3295238" imgH="2295238" progId="MS_ClipArt_Gallery.2">
                <p:embed/>
              </p:oleObj>
            </a:graphicData>
          </a:graphic>
        </p:graphicFrame>
        <p:pic>
          <p:nvPicPr>
            <p:cNvPr id="1039" name="Picture 15" descr="Ncp1603"/>
            <p:cNvPicPr>
              <a:picLocks noChangeAspect="1" noChangeArrowheads="1"/>
            </p:cNvPicPr>
            <p:nvPr/>
          </p:nvPicPr>
          <p:blipFill>
            <a:blip r:embed="rId6"/>
            <a:srcRect/>
            <a:stretch>
              <a:fillRect/>
            </a:stretch>
          </p:blipFill>
          <p:spPr bwMode="auto">
            <a:xfrm>
              <a:off x="171" y="912"/>
              <a:ext cx="1941" cy="1624"/>
            </a:xfrm>
            <a:prstGeom prst="rect">
              <a:avLst/>
            </a:prstGeom>
            <a:noFill/>
            <a:ln w="9525">
              <a:solidFill>
                <a:srgbClr val="000066"/>
              </a:solidFill>
              <a:miter lim="800000"/>
              <a:headEnd/>
              <a:tailEnd/>
            </a:ln>
          </p:spPr>
        </p:pic>
        <p:sp>
          <p:nvSpPr>
            <p:cNvPr id="1040" name="Text Box 16"/>
            <p:cNvSpPr txBox="1">
              <a:spLocks noChangeArrowheads="1"/>
            </p:cNvSpPr>
            <p:nvPr/>
          </p:nvSpPr>
          <p:spPr bwMode="auto">
            <a:xfrm>
              <a:off x="85" y="2544"/>
              <a:ext cx="1664" cy="250"/>
            </a:xfrm>
            <a:prstGeom prst="rect">
              <a:avLst/>
            </a:prstGeom>
            <a:noFill/>
            <a:ln w="9525">
              <a:noFill/>
              <a:miter lim="800000"/>
              <a:headEnd/>
              <a:tailEnd/>
            </a:ln>
          </p:spPr>
          <p:txBody>
            <a:bodyPr>
              <a:spAutoFit/>
            </a:bodyPr>
            <a:lstStyle/>
            <a:p>
              <a:pPr eaLnBrk="0" hangingPunct="0">
                <a:spcBef>
                  <a:spcPct val="50000"/>
                </a:spcBef>
              </a:pPr>
              <a:r>
                <a:rPr lang="en-GB" sz="1000">
                  <a:solidFill>
                    <a:schemeClr val="bg1"/>
                  </a:solidFill>
                  <a:latin typeface="Times New Roman" pitchFamily="18" charset="0"/>
                </a:rPr>
                <a:t> </a:t>
              </a:r>
              <a:r>
                <a:rPr lang="en-GB" sz="1000">
                  <a:latin typeface="Times New Roman" pitchFamily="18" charset="0"/>
                </a:rPr>
                <a:t>Credit: US National Museum of Health and Medicine</a:t>
              </a:r>
              <a:endParaRPr lang="en-US" sz="1000">
                <a:latin typeface="Times New Roman"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p:spPr>
        <p:txBody>
          <a:bodyPr>
            <a:normAutofit fontScale="90000"/>
          </a:bodyPr>
          <a:lstStyle/>
          <a:p>
            <a:r>
              <a:rPr lang="fa-IR" dirty="0" smtClean="0">
                <a:cs typeface="B Esfehan" pitchFamily="2" charset="-78"/>
              </a:rPr>
              <a:t>پاندمی چهارم</a:t>
            </a:r>
            <a:endParaRPr lang="en-US" dirty="0">
              <a:cs typeface="B Esfehan" pitchFamily="2" charset="-78"/>
            </a:endParaRPr>
          </a:p>
        </p:txBody>
      </p:sp>
      <p:sp>
        <p:nvSpPr>
          <p:cNvPr id="3" name="Content Placeholder 2"/>
          <p:cNvSpPr>
            <a:spLocks noGrp="1"/>
          </p:cNvSpPr>
          <p:nvPr>
            <p:ph idx="1"/>
          </p:nvPr>
        </p:nvSpPr>
        <p:spPr>
          <a:xfrm>
            <a:off x="457200" y="533400"/>
            <a:ext cx="8229600" cy="4525963"/>
          </a:xfrm>
        </p:spPr>
        <p:txBody>
          <a:bodyPr/>
          <a:lstStyle/>
          <a:p>
            <a:pPr algn="r" rtl="1"/>
            <a:r>
              <a:rPr lang="en-US" dirty="0" smtClean="0">
                <a:cs typeface="B Yekan" pitchFamily="2" charset="-78"/>
              </a:rPr>
              <a:t> </a:t>
            </a:r>
            <a:r>
              <a:rPr lang="fa-IR" dirty="0" smtClean="0">
                <a:cs typeface="B Yekan" pitchFamily="2" charset="-78"/>
              </a:rPr>
              <a:t>آوریل 2009 میلادی یا فروردین 1388</a:t>
            </a:r>
          </a:p>
          <a:p>
            <a:pPr algn="r" rtl="1"/>
            <a:r>
              <a:rPr lang="fa-IR" dirty="0" smtClean="0">
                <a:cs typeface="B Yekan" pitchFamily="2" charset="-78"/>
              </a:rPr>
              <a:t>23 فروردین: مکزیک</a:t>
            </a:r>
          </a:p>
          <a:p>
            <a:pPr algn="r" rtl="1"/>
            <a:r>
              <a:rPr lang="fa-IR" dirty="0" smtClean="0">
                <a:cs typeface="B Yekan" pitchFamily="2" charset="-78"/>
              </a:rPr>
              <a:t>26 فروردین: کالیفرنیا</a:t>
            </a:r>
          </a:p>
          <a:p>
            <a:pPr algn="r" rtl="1"/>
            <a:r>
              <a:rPr lang="fa-IR" dirty="0" smtClean="0">
                <a:cs typeface="B Yekan" pitchFamily="2" charset="-78"/>
              </a:rPr>
              <a:t>در عرض 9 هفته (خرداد ماه): کل دنیا</a:t>
            </a:r>
          </a:p>
          <a:p>
            <a:pPr algn="r" rtl="1"/>
            <a:endParaRPr lang="fa-IR" dirty="0" smtClean="0">
              <a:cs typeface="B Yekan" pitchFamily="2" charset="-78"/>
            </a:endParaRPr>
          </a:p>
          <a:p>
            <a:pPr algn="r" rtl="1"/>
            <a:endParaRPr lang="en-US" dirty="0">
              <a:cs typeface="B Yekan" pitchFamily="2" charset="-78"/>
            </a:endParaRPr>
          </a:p>
        </p:txBody>
      </p:sp>
      <p:pic>
        <p:nvPicPr>
          <p:cNvPr id="5" name="Picture 8"/>
          <p:cNvPicPr>
            <a:picLocks noChangeAspect="1" noChangeArrowheads="1"/>
          </p:cNvPicPr>
          <p:nvPr/>
        </p:nvPicPr>
        <p:blipFill>
          <a:blip r:embed="rId2"/>
          <a:srcRect/>
          <a:stretch>
            <a:fillRect/>
          </a:stretch>
        </p:blipFill>
        <p:spPr bwMode="auto">
          <a:xfrm>
            <a:off x="1" y="2819400"/>
            <a:ext cx="9144000" cy="4038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13593" y="533400"/>
            <a:ext cx="9161584" cy="6172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Mitra" pitchFamily="2" charset="-78"/>
              </a:rPr>
              <a:t>15 تیرماه 1388</a:t>
            </a:r>
            <a:endParaRPr lang="en-US" b="1" dirty="0">
              <a:cs typeface="B Mitra" pitchFamily="2" charset="-78"/>
            </a:endParaRPr>
          </a:p>
        </p:txBody>
      </p:sp>
      <p:pic>
        <p:nvPicPr>
          <p:cNvPr id="18434" name="Picture 2"/>
          <p:cNvPicPr>
            <a:picLocks noGrp="1" noChangeAspect="1" noChangeArrowheads="1"/>
          </p:cNvPicPr>
          <p:nvPr>
            <p:ph idx="1"/>
          </p:nvPr>
        </p:nvPicPr>
        <p:blipFill>
          <a:blip r:embed="rId2"/>
          <a:srcRect/>
          <a:stretch>
            <a:fillRect/>
          </a:stretch>
        </p:blipFill>
        <p:spPr bwMode="auto">
          <a:xfrm>
            <a:off x="457200" y="1725348"/>
            <a:ext cx="8229600" cy="427566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0"/>
            <a:ext cx="8229600" cy="642938"/>
          </a:xfrm>
        </p:spPr>
        <p:txBody>
          <a:bodyPr>
            <a:normAutofit fontScale="90000"/>
          </a:bodyPr>
          <a:lstStyle/>
          <a:p>
            <a:r>
              <a:rPr lang="fa-IR" smtClean="0">
                <a:cs typeface="B Titr" pitchFamily="2" charset="-78"/>
              </a:rPr>
              <a:t>وضعیت آنفلوانزا تا آذر 1394</a:t>
            </a:r>
            <a:endParaRPr lang="en-US" smtClean="0">
              <a:cs typeface="B Titr" pitchFamily="2" charset="-78"/>
            </a:endParaRPr>
          </a:p>
        </p:txBody>
      </p:sp>
      <p:pic>
        <p:nvPicPr>
          <p:cNvPr id="5123" name="Picture 2" descr="C:\Users\msi\Pictures\2015_11_16_influenza_update_250.jpg"/>
          <p:cNvPicPr>
            <a:picLocks noGrp="1" noChangeAspect="1" noChangeArrowheads="1"/>
          </p:cNvPicPr>
          <p:nvPr>
            <p:ph idx="1"/>
          </p:nvPr>
        </p:nvPicPr>
        <p:blipFill>
          <a:blip r:embed="rId2"/>
          <a:srcRect/>
          <a:stretch>
            <a:fillRect/>
          </a:stretch>
        </p:blipFill>
        <p:spPr>
          <a:xfrm>
            <a:off x="0" y="717550"/>
            <a:ext cx="9164638" cy="614045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936</Words>
  <Application>Microsoft Office PowerPoint</Application>
  <PresentationFormat>On-screen Show (4:3)</PresentationFormat>
  <Paragraphs>119</Paragraphs>
  <Slides>43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Microsoft Clip Gallery</vt:lpstr>
      <vt:lpstr>اپیدمیولوژی و پیشگیری از  آنفلوانزای H1N1</vt:lpstr>
      <vt:lpstr>Antigenic Shift &amp; Drift</vt:lpstr>
      <vt:lpstr>Slide 3</vt:lpstr>
      <vt:lpstr>چهار اپیدمی دنیا از ابتدای قرن بیستم</vt:lpstr>
      <vt:lpstr>What about past flu pandemics?</vt:lpstr>
      <vt:lpstr>پاندمی چهارم</vt:lpstr>
      <vt:lpstr>Slide 7</vt:lpstr>
      <vt:lpstr>15 تیرماه 1388</vt:lpstr>
      <vt:lpstr>وضعیت آنفلوانزا تا آذر 1394</vt:lpstr>
      <vt:lpstr>Slide 10</vt:lpstr>
      <vt:lpstr>Slide 11</vt:lpstr>
      <vt:lpstr>Slide 12</vt:lpstr>
      <vt:lpstr>Slide 13</vt:lpstr>
      <vt:lpstr>اپیدمیولوژی در آمریکا</vt:lpstr>
      <vt:lpstr>طغیان در هند 2015</vt:lpstr>
      <vt:lpstr>Slide 16</vt:lpstr>
      <vt:lpstr>میزان حمله ثانویه و مرگ</vt:lpstr>
      <vt:lpstr>Slide 18</vt:lpstr>
      <vt:lpstr>Slide 19</vt:lpstr>
      <vt:lpstr>استراتژی های پاسخ به اپیدمی</vt:lpstr>
      <vt:lpstr>دو راه اصلی انتقال</vt:lpstr>
      <vt:lpstr>هاله یک متری</vt:lpstr>
      <vt:lpstr>بازه زمانی مسری بودن</vt:lpstr>
      <vt:lpstr>بنابراین:</vt:lpstr>
      <vt:lpstr>چگونه از خود و دیگران محافظت کنیم؟</vt:lpstr>
      <vt:lpstr>چگونه از خود و دیگران محافظت کنیم؟</vt:lpstr>
      <vt:lpstr>Slide 27</vt:lpstr>
      <vt:lpstr>واکسن های موجود در دنیا</vt:lpstr>
      <vt:lpstr>واکسن</vt:lpstr>
      <vt:lpstr>اولویت های واکسیناسیون</vt:lpstr>
      <vt:lpstr>واکسیناسیون در بارداری</vt:lpstr>
      <vt:lpstr>اثربخشی واکسن</vt:lpstr>
      <vt:lpstr>خصوصیات واکسن</vt:lpstr>
      <vt:lpstr>نحوه تزریق و دوز</vt:lpstr>
      <vt:lpstr>GBS</vt:lpstr>
      <vt:lpstr>انواع ماسک </vt:lpstr>
      <vt:lpstr>Dust Mask</vt:lpstr>
      <vt:lpstr>استفاده از ماسک</vt:lpstr>
      <vt:lpstr>Slide 39</vt:lpstr>
      <vt:lpstr>Slide 40</vt:lpstr>
      <vt:lpstr>Slide 41</vt:lpstr>
      <vt:lpstr>نکات مهم</vt:lpstr>
      <vt:lpstr>از توجه شما متشکرم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msi</dc:creator>
  <cp:lastModifiedBy>msi</cp:lastModifiedBy>
  <cp:revision>31</cp:revision>
  <dcterms:created xsi:type="dcterms:W3CDTF">2015-12-03T17:07:29Z</dcterms:created>
  <dcterms:modified xsi:type="dcterms:W3CDTF">2015-12-04T14:13:53Z</dcterms:modified>
</cp:coreProperties>
</file>