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sldIdLst>
    <p:sldId id="256" r:id="rId2"/>
    <p:sldId id="257" r:id="rId3"/>
    <p:sldId id="258" r:id="rId4"/>
    <p:sldId id="259" r:id="rId5"/>
    <p:sldId id="260" r:id="rId6"/>
    <p:sldId id="29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4" r:id="rId38"/>
    <p:sldId id="295"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008B"/>
    <a:srgbClr val="FF9966"/>
    <a:srgbClr val="FF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039" autoAdjust="0"/>
  </p:normalViewPr>
  <p:slideViewPr>
    <p:cSldViewPr>
      <p:cViewPr varScale="1">
        <p:scale>
          <a:sx n="58" d="100"/>
          <a:sy n="58" d="100"/>
        </p:scale>
        <p:origin x="-93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FA36A-E188-44D4-AB85-5822191876D8}" type="datetimeFigureOut">
              <a:rPr lang="en-US" smtClean="0"/>
              <a:pPr/>
              <a:t>6/22/2016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87E96-0B34-4B8B-AD7F-4873A71E7B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487E96-0B34-4B8B-AD7F-4873A71E7B3D}"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EA5ADC2-D573-4331-A465-FC8176E1FF70}" type="datetimeFigureOut">
              <a:rPr lang="en-US" smtClean="0"/>
              <a:pPr/>
              <a:t>6/22/2016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A5ADC2-D573-4331-A465-FC8176E1FF70}"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A5ADC2-D573-4331-A465-FC8176E1FF70}"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A5ADC2-D573-4331-A465-FC8176E1FF70}"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A5ADC2-D573-4331-A465-FC8176E1FF70}" type="datetimeFigureOut">
              <a:rPr lang="en-US" smtClean="0"/>
              <a:pPr/>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A5ADC2-D573-4331-A465-FC8176E1FF70}"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A5ADC2-D573-4331-A465-FC8176E1FF70}" type="datetimeFigureOut">
              <a:rPr lang="en-US" smtClean="0"/>
              <a:pPr/>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A5ADC2-D573-4331-A465-FC8176E1FF70}" type="datetimeFigureOut">
              <a:rPr lang="en-US" smtClean="0"/>
              <a:pPr/>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5ADC2-D573-4331-A465-FC8176E1FF70}" type="datetimeFigureOut">
              <a:rPr lang="en-US" smtClean="0"/>
              <a:pPr/>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A5ADC2-D573-4331-A465-FC8176E1FF70}"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D194A-747E-4B19-997E-9D931FAE98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A5ADC2-D573-4331-A465-FC8176E1FF70}" type="datetimeFigureOut">
              <a:rPr lang="en-US" smtClean="0"/>
              <a:pPr/>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C2D194A-747E-4B19-997E-9D931FAE986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EA5ADC2-D573-4331-A465-FC8176E1FF70}" type="datetimeFigureOut">
              <a:rPr lang="en-US" smtClean="0"/>
              <a:pPr/>
              <a:t>6/22/2016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2D194A-747E-4B19-997E-9D931FAE986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52600" y="1295400"/>
            <a:ext cx="5715000" cy="4572000"/>
          </a:xfrm>
          <a:solidFill>
            <a:schemeClr val="bg1"/>
          </a:solidFill>
        </p:spPr>
        <p:txBody>
          <a:bodyPr/>
          <a:lstStyle/>
          <a:p>
            <a:pPr algn="ctr"/>
            <a:endParaRPr lang="en-US" dirty="0"/>
          </a:p>
        </p:txBody>
      </p:sp>
      <p:pic>
        <p:nvPicPr>
          <p:cNvPr id="8" name="Picture 3" descr="BSM01"/>
          <p:cNvPicPr>
            <a:picLocks noChangeAspect="1" noChangeArrowheads="1"/>
          </p:cNvPicPr>
          <p:nvPr/>
        </p:nvPicPr>
        <p:blipFill>
          <a:blip r:embed="rId3" cstate="print"/>
          <a:srcRect/>
          <a:stretch>
            <a:fillRect/>
          </a:stretch>
        </p:blipFill>
        <p:spPr bwMode="auto">
          <a:xfrm>
            <a:off x="1752600" y="1219200"/>
            <a:ext cx="5715000" cy="468312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a:bodyPr>
          <a:lstStyle/>
          <a:p>
            <a:pPr algn="ctr"/>
            <a:r>
              <a:rPr lang="fa-IR" sz="3600" b="1" dirty="0" smtClean="0">
                <a:latin typeface="Arial" pitchFamily="34" charset="0"/>
                <a:cs typeface="Arial" pitchFamily="34" charset="0"/>
              </a:rPr>
              <a:t>سیستم های موجود در طبقه بندی مواد خطرناک </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2362200"/>
            <a:ext cx="8229600" cy="3962400"/>
          </a:xfrm>
        </p:spPr>
        <p:txBody>
          <a:bodyPr>
            <a:normAutofit/>
          </a:bodyPr>
          <a:lstStyle/>
          <a:p>
            <a:pPr algn="r" rtl="1">
              <a:buFont typeface="Wingdings" pitchFamily="2" charset="2"/>
              <a:buChar char="v"/>
            </a:pPr>
            <a:r>
              <a:rPr lang="fa-IR" dirty="0" smtClean="0"/>
              <a:t>سیستم ملل متحد (</a:t>
            </a:r>
            <a:r>
              <a:rPr lang="en-US" dirty="0" smtClean="0"/>
              <a:t>UN</a:t>
            </a:r>
            <a:r>
              <a:rPr lang="fa-IR" dirty="0" smtClean="0"/>
              <a:t>)</a:t>
            </a:r>
          </a:p>
          <a:p>
            <a:pPr algn="r" rtl="1">
              <a:buFont typeface="Wingdings" pitchFamily="2" charset="2"/>
              <a:buChar char="v"/>
            </a:pPr>
            <a:r>
              <a:rPr lang="fa-IR" dirty="0" smtClean="0"/>
              <a:t>سیستم اروپایی (</a:t>
            </a:r>
            <a:r>
              <a:rPr lang="en-US" dirty="0" smtClean="0"/>
              <a:t>ES</a:t>
            </a:r>
            <a:r>
              <a:rPr lang="fa-IR" dirty="0" smtClean="0"/>
              <a:t>)</a:t>
            </a:r>
          </a:p>
          <a:p>
            <a:pPr algn="r" rtl="1">
              <a:buFont typeface="Wingdings" pitchFamily="2" charset="2"/>
              <a:buChar char="v"/>
            </a:pPr>
            <a:r>
              <a:rPr lang="fa-IR" dirty="0" smtClean="0">
                <a:solidFill>
                  <a:srgbClr val="FF0000"/>
                </a:solidFill>
              </a:rPr>
              <a:t>سیستم جهانی طبقه بندی مواد شیمیایی (</a:t>
            </a:r>
            <a:r>
              <a:rPr lang="en-US" dirty="0" smtClean="0">
                <a:solidFill>
                  <a:srgbClr val="FF0000"/>
                </a:solidFill>
              </a:rPr>
              <a:t>GHS </a:t>
            </a:r>
            <a:r>
              <a:rPr lang="fa-IR" dirty="0" smtClean="0">
                <a:solidFill>
                  <a:srgbClr val="FF0000"/>
                </a:solidFill>
              </a:rPr>
              <a:t>)</a:t>
            </a:r>
          </a:p>
          <a:p>
            <a:pPr algn="r" rtl="1">
              <a:buNone/>
            </a:pPr>
            <a:r>
              <a:rPr lang="fa-IR" dirty="0" smtClean="0"/>
              <a:t>      بطور كلي دو سيستم بين المللي در تقسيم بندی خطرات مواد وجود دارد كه شامل سيستم ملل متحد و سیستم اروپایی مي باشد. در سيستم ملل متحد كالاهای خطرناک از </a:t>
            </a:r>
            <a:r>
              <a:rPr lang="fa-IR" dirty="0" smtClean="0">
                <a:solidFill>
                  <a:srgbClr val="C00000"/>
                </a:solidFill>
              </a:rPr>
              <a:t>ديدگاه ايمني و بر حسب خطرات حاد </a:t>
            </a:r>
            <a:r>
              <a:rPr lang="fa-IR" dirty="0" smtClean="0"/>
              <a:t>تقسيم بندی شده و برچسب گذاری مي شوند، در حاليكه در سيستم اروپايي تقسيم بندی عوامل شيميايي عمدتاً از </a:t>
            </a:r>
            <a:r>
              <a:rPr lang="fa-IR" dirty="0" smtClean="0">
                <a:solidFill>
                  <a:srgbClr val="C00000"/>
                </a:solidFill>
              </a:rPr>
              <a:t>جنبه بهداشتي و براساس اثرات حاد و مزمن </a:t>
            </a:r>
            <a:r>
              <a:rPr lang="fa-IR" dirty="0" smtClean="0"/>
              <a:t>مواد مي باشد.</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r" rtl="1"/>
            <a:r>
              <a:rPr lang="fa-IR" sz="3200" b="1" dirty="0" smtClean="0">
                <a:latin typeface="Arial" pitchFamily="34" charset="0"/>
                <a:cs typeface="Arial" pitchFamily="34" charset="0"/>
              </a:rPr>
              <a:t>سیستم جهانی طبقه بندی مواد شیمیایی (</a:t>
            </a:r>
            <a:r>
              <a:rPr lang="en-US" sz="3200" b="1" dirty="0" smtClean="0">
                <a:latin typeface="Arial" pitchFamily="34" charset="0"/>
                <a:cs typeface="Arial" pitchFamily="34" charset="0"/>
              </a:rPr>
              <a:t>GHS</a:t>
            </a:r>
            <a:r>
              <a:rPr lang="fa-IR"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228600" y="1447800"/>
            <a:ext cx="8686800" cy="4876800"/>
          </a:xfrm>
        </p:spPr>
        <p:txBody>
          <a:bodyPr>
            <a:normAutofit/>
          </a:bodyPr>
          <a:lstStyle/>
          <a:p>
            <a:pPr algn="just" rtl="1">
              <a:buFont typeface="Wingdings" pitchFamily="2" charset="2"/>
              <a:buChar char="q"/>
            </a:pPr>
            <a:r>
              <a:rPr lang="fa-IR" b="1" dirty="0" smtClean="0">
                <a:latin typeface="Arial" pitchFamily="34" charset="0"/>
                <a:cs typeface="Arial" pitchFamily="34" charset="0"/>
              </a:rPr>
              <a:t>  </a:t>
            </a:r>
            <a:r>
              <a:rPr lang="fa-IR" b="1" dirty="0" smtClean="0">
                <a:solidFill>
                  <a:srgbClr val="002060"/>
                </a:solidFill>
                <a:latin typeface="Arial" pitchFamily="34" charset="0"/>
                <a:cs typeface="Arial" pitchFamily="34" charset="0"/>
              </a:rPr>
              <a:t>اواخر سال 2002 ملل متحد مكانيسمي را برای هماهنگ نمودن معيارهای مربوط به طبقه بندی و تبادل اطلاعات خطر ارائه نمود كه سيستم جهاني طبقه بندی و برچسب گذاری مواد شيميايي يا (</a:t>
            </a:r>
            <a:r>
              <a:rPr lang="en-US" b="1" dirty="0" smtClean="0">
                <a:solidFill>
                  <a:srgbClr val="002060"/>
                </a:solidFill>
                <a:latin typeface="Arial" pitchFamily="34" charset="0"/>
                <a:cs typeface="Arial" pitchFamily="34" charset="0"/>
              </a:rPr>
              <a:t>GHS</a:t>
            </a:r>
            <a:r>
              <a:rPr lang="fa-IR" b="1" dirty="0" smtClean="0">
                <a:solidFill>
                  <a:srgbClr val="002060"/>
                </a:solidFill>
                <a:latin typeface="Arial" pitchFamily="34" charset="0"/>
                <a:cs typeface="Arial" pitchFamily="34" charset="0"/>
              </a:rPr>
              <a:t>)ناميده مي شود. اين سيستم برای رويارويي صحيح با خطرات و با توجه به تجارت گسترده جهاني مواد شيميايي و به منظور اطمينان از كاربرد ايمن مواد در تمامي مراحل از توليد تا استفاده، حمل ونقل و دفع مواد زائد ارتقاء یافته است .</a:t>
            </a:r>
          </a:p>
          <a:p>
            <a:pPr algn="just" rtl="1">
              <a:buFont typeface="Wingdings" pitchFamily="2" charset="2"/>
              <a:buChar char="q"/>
            </a:pPr>
            <a:r>
              <a:rPr lang="fa-IR" dirty="0" smtClean="0"/>
              <a:t>در اين سيستم طبقه بندی موادبر مبنای </a:t>
            </a:r>
            <a:r>
              <a:rPr lang="fa-IR" dirty="0" smtClean="0">
                <a:solidFill>
                  <a:srgbClr val="FF0000"/>
                </a:solidFill>
              </a:rPr>
              <a:t>خطرات فيزيكي</a:t>
            </a:r>
            <a:r>
              <a:rPr lang="fa-IR" dirty="0" smtClean="0"/>
              <a:t>، </a:t>
            </a:r>
            <a:r>
              <a:rPr lang="fa-IR" dirty="0" smtClean="0">
                <a:solidFill>
                  <a:srgbClr val="FF0000"/>
                </a:solidFill>
              </a:rPr>
              <a:t>خطرات سمي </a:t>
            </a:r>
            <a:r>
              <a:rPr lang="fa-IR" dirty="0" smtClean="0"/>
              <a:t>و </a:t>
            </a:r>
            <a:r>
              <a:rPr lang="fa-IR" dirty="0" smtClean="0">
                <a:solidFill>
                  <a:srgbClr val="FF0000"/>
                </a:solidFill>
              </a:rPr>
              <a:t>خطرات محيطي </a:t>
            </a:r>
            <a:r>
              <a:rPr lang="fa-IR" dirty="0" smtClean="0"/>
              <a:t>بوده .</a:t>
            </a:r>
          </a:p>
          <a:p>
            <a:pPr algn="r" rtl="1">
              <a:buFont typeface="Wingdings" pitchFamily="2" charset="2"/>
              <a:buChar char="q"/>
            </a:pPr>
            <a:r>
              <a:rPr lang="fa-IR" dirty="0" smtClean="0"/>
              <a:t> </a:t>
            </a:r>
            <a:r>
              <a:rPr lang="fa-IR" dirty="0" smtClean="0">
                <a:solidFill>
                  <a:srgbClr val="0070C0"/>
                </a:solidFill>
              </a:rPr>
              <a:t>هدف اين سيستم اطمينان از در دسترس بودن اطلاعات لازم در زمينه خطرات فيزيكي و اثرات سمي و زيست محيطي مواد به منظور ارتقاء سلامت انسان ومحیط می باشد .</a:t>
            </a:r>
            <a:endParaRPr lang="fa-IR" b="1" dirty="0" smtClean="0">
              <a:solidFill>
                <a:srgbClr val="0070C0"/>
              </a:solidFill>
              <a:latin typeface="Arial" pitchFamily="34" charset="0"/>
              <a:cs typeface="Arial" pitchFamily="34" charset="0"/>
            </a:endParaRPr>
          </a:p>
          <a:p>
            <a:pPr algn="just" rtl="1">
              <a:buFont typeface="Wingdings" pitchFamily="2" charset="2"/>
              <a:buChar char="q"/>
            </a:pPr>
            <a:endParaRPr lang="fa-IR" dirty="0" smtClean="0"/>
          </a:p>
          <a:p>
            <a:pPr algn="just" rtl="1">
              <a:buFont typeface="Wingdings" pitchFamily="2" charset="2"/>
              <a:buChar char="q"/>
            </a:pPr>
            <a:endParaRPr lang="fa-IR" dirty="0" smtClean="0"/>
          </a:p>
          <a:p>
            <a:pPr algn="just" rtl="1">
              <a:buNone/>
            </a:pPr>
            <a:endParaRPr lang="en-US"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457200"/>
          </a:xfrm>
        </p:spPr>
        <p:txBody>
          <a:bodyPr>
            <a:noAutofit/>
          </a:bodyPr>
          <a:lstStyle/>
          <a:p>
            <a:pPr algn="ctr" rtl="1"/>
            <a:r>
              <a:rPr lang="fa-IR" sz="4000" b="1" dirty="0" smtClean="0">
                <a:latin typeface="Arial" pitchFamily="34" charset="0"/>
                <a:cs typeface="Arial" pitchFamily="34" charset="0"/>
              </a:rPr>
              <a:t>طبقه بندی مواد شیمیایی در سیستم </a:t>
            </a:r>
            <a:r>
              <a:rPr lang="en-US" sz="4000" b="1" dirty="0" smtClean="0">
                <a:latin typeface="Arial" pitchFamily="34" charset="0"/>
                <a:cs typeface="Arial" pitchFamily="34" charset="0"/>
              </a:rPr>
              <a:t>GHS</a:t>
            </a:r>
            <a:endParaRPr lang="en-US" sz="4000" b="1" dirty="0">
              <a:latin typeface="Arial" pitchFamily="34" charset="0"/>
              <a:cs typeface="Arial" pitchFamily="34" charset="0"/>
            </a:endParaRPr>
          </a:p>
        </p:txBody>
      </p:sp>
      <p:sp>
        <p:nvSpPr>
          <p:cNvPr id="5" name="Text Placeholder 4"/>
          <p:cNvSpPr>
            <a:spLocks noGrp="1"/>
          </p:cNvSpPr>
          <p:nvPr>
            <p:ph type="body" idx="1"/>
          </p:nvPr>
        </p:nvSpPr>
        <p:spPr>
          <a:xfrm>
            <a:off x="457200" y="1295400"/>
            <a:ext cx="3200400" cy="685800"/>
          </a:xfrm>
        </p:spPr>
        <p:txBody>
          <a:bodyPr/>
          <a:lstStyle/>
          <a:p>
            <a:pPr algn="r" rtl="1"/>
            <a:r>
              <a:rPr lang="fa-IR" sz="2000" dirty="0" smtClean="0">
                <a:solidFill>
                  <a:srgbClr val="FF0000"/>
                </a:solidFill>
                <a:latin typeface="Arial" pitchFamily="34" charset="0"/>
                <a:cs typeface="Arial" pitchFamily="34" charset="0"/>
              </a:rPr>
              <a:t>دسته بندی مواد شیمیایی بر اساس خطرات بهداشتی</a:t>
            </a:r>
            <a:endParaRPr lang="en-US" sz="2000" dirty="0" smtClean="0">
              <a:solidFill>
                <a:srgbClr val="FF0000"/>
              </a:solidFill>
              <a:latin typeface="Arial" pitchFamily="34" charset="0"/>
              <a:cs typeface="Arial" pitchFamily="34" charset="0"/>
            </a:endParaRPr>
          </a:p>
          <a:p>
            <a:pPr algn="r" rtl="1"/>
            <a:endParaRPr lang="en-US" sz="2000" dirty="0">
              <a:solidFill>
                <a:srgbClr val="002060"/>
              </a:solidFill>
            </a:endParaRPr>
          </a:p>
        </p:txBody>
      </p:sp>
      <p:sp>
        <p:nvSpPr>
          <p:cNvPr id="7" name="Text Placeholder 6"/>
          <p:cNvSpPr>
            <a:spLocks noGrp="1"/>
          </p:cNvSpPr>
          <p:nvPr>
            <p:ph type="body" sz="half" idx="3"/>
          </p:nvPr>
        </p:nvSpPr>
        <p:spPr>
          <a:xfrm>
            <a:off x="4645025" y="1143001"/>
            <a:ext cx="4041775" cy="761999"/>
          </a:xfrm>
        </p:spPr>
        <p:txBody>
          <a:bodyPr>
            <a:normAutofit/>
          </a:bodyPr>
          <a:lstStyle/>
          <a:p>
            <a:pPr algn="r" rtl="1"/>
            <a:r>
              <a:rPr lang="fa-IR" sz="2000" dirty="0" smtClean="0">
                <a:solidFill>
                  <a:srgbClr val="FF0000"/>
                </a:solidFill>
                <a:latin typeface="Arial" pitchFamily="34" charset="0"/>
                <a:cs typeface="Arial" pitchFamily="34" charset="0"/>
              </a:rPr>
              <a:t>دسته بندی مواد شیمیایی بر اساس خطرات فیزیکی</a:t>
            </a:r>
            <a:endParaRPr lang="en-US" sz="2000" dirty="0">
              <a:solidFill>
                <a:srgbClr val="FF0000"/>
              </a:solidFill>
              <a:latin typeface="Arial" pitchFamily="34" charset="0"/>
              <a:cs typeface="Arial" pitchFamily="34" charset="0"/>
            </a:endParaRPr>
          </a:p>
        </p:txBody>
      </p:sp>
      <p:sp>
        <p:nvSpPr>
          <p:cNvPr id="6" name="Content Placeholder 5"/>
          <p:cNvSpPr>
            <a:spLocks noGrp="1"/>
          </p:cNvSpPr>
          <p:nvPr>
            <p:ph sz="quarter" idx="2"/>
          </p:nvPr>
        </p:nvSpPr>
        <p:spPr>
          <a:xfrm>
            <a:off x="228600" y="1981200"/>
            <a:ext cx="3810000" cy="4379120"/>
          </a:xfrm>
        </p:spPr>
        <p:txBody>
          <a:bodyPr>
            <a:normAutofit/>
          </a:bodyPr>
          <a:lstStyle/>
          <a:p>
            <a:pPr algn="r" rtl="1">
              <a:buFont typeface="Wingdings" pitchFamily="2" charset="2"/>
              <a:buChar char="§"/>
            </a:pPr>
            <a:r>
              <a:rPr lang="fa-IR" sz="2000" b="1" dirty="0" smtClean="0">
                <a:solidFill>
                  <a:srgbClr val="002060"/>
                </a:solidFill>
                <a:latin typeface="Arial" pitchFamily="34" charset="0"/>
                <a:cs typeface="Arial" pitchFamily="34" charset="0"/>
              </a:rPr>
              <a:t>مواد با سمیت حاد</a:t>
            </a:r>
          </a:p>
          <a:p>
            <a:pPr algn="r" rtl="1">
              <a:buFont typeface="Wingdings" pitchFamily="2" charset="2"/>
              <a:buChar char="§"/>
            </a:pPr>
            <a:r>
              <a:rPr lang="fa-IR" sz="2000" b="1" dirty="0" smtClean="0">
                <a:solidFill>
                  <a:srgbClr val="002060"/>
                </a:solidFill>
                <a:latin typeface="Arial" pitchFamily="34" charset="0"/>
                <a:cs typeface="Arial" pitchFamily="34" charset="0"/>
              </a:rPr>
              <a:t>مواد خورنده /محرک پوست </a:t>
            </a:r>
          </a:p>
          <a:p>
            <a:pPr algn="r" rtl="1">
              <a:buFont typeface="Wingdings" pitchFamily="2" charset="2"/>
              <a:buChar char="§"/>
            </a:pPr>
            <a:r>
              <a:rPr lang="fa-IR" sz="2000" b="1" dirty="0" smtClean="0">
                <a:solidFill>
                  <a:srgbClr val="002060"/>
                </a:solidFill>
                <a:latin typeface="Arial" pitchFamily="34" charset="0"/>
                <a:cs typeface="Arial" pitchFamily="34" charset="0"/>
              </a:rPr>
              <a:t>مواد ایجاد کننده آسیب ها / تحریک چشم</a:t>
            </a:r>
          </a:p>
          <a:p>
            <a:pPr algn="r" rtl="1">
              <a:buFont typeface="Wingdings" pitchFamily="2" charset="2"/>
              <a:buChar char="§"/>
            </a:pPr>
            <a:r>
              <a:rPr lang="fa-IR" sz="2000" b="1" dirty="0" smtClean="0">
                <a:solidFill>
                  <a:srgbClr val="002060"/>
                </a:solidFill>
                <a:latin typeface="Arial" pitchFamily="34" charset="0"/>
                <a:cs typeface="Arial" pitchFamily="34" charset="0"/>
              </a:rPr>
              <a:t>حساسیت زاهای پوست یا سیستم تنفسی</a:t>
            </a:r>
          </a:p>
          <a:p>
            <a:pPr algn="r" rtl="1">
              <a:buFont typeface="Wingdings" pitchFamily="2" charset="2"/>
              <a:buChar char="§"/>
            </a:pPr>
            <a:r>
              <a:rPr lang="fa-IR" sz="2000" b="1" dirty="0" smtClean="0">
                <a:solidFill>
                  <a:srgbClr val="002060"/>
                </a:solidFill>
                <a:latin typeface="Arial" pitchFamily="34" charset="0"/>
                <a:cs typeface="Arial" pitchFamily="34" charset="0"/>
              </a:rPr>
              <a:t>مواد با قدرت جهش زایی در جرم سلولی </a:t>
            </a:r>
          </a:p>
          <a:p>
            <a:pPr algn="r" rtl="1">
              <a:buFont typeface="Wingdings" pitchFamily="2" charset="2"/>
              <a:buChar char="§"/>
            </a:pPr>
            <a:r>
              <a:rPr lang="fa-IR" sz="2000" b="1" dirty="0" smtClean="0">
                <a:solidFill>
                  <a:srgbClr val="002060"/>
                </a:solidFill>
                <a:latin typeface="Arial" pitchFamily="34" charset="0"/>
                <a:cs typeface="Arial" pitchFamily="34" charset="0"/>
              </a:rPr>
              <a:t>مواد سرطانزا </a:t>
            </a:r>
          </a:p>
          <a:p>
            <a:pPr algn="r" rtl="1">
              <a:buFont typeface="Wingdings" pitchFamily="2" charset="2"/>
              <a:buChar char="§"/>
            </a:pPr>
            <a:r>
              <a:rPr lang="fa-IR" sz="2000" b="1" dirty="0" smtClean="0">
                <a:solidFill>
                  <a:srgbClr val="002060"/>
                </a:solidFill>
                <a:latin typeface="Arial" pitchFamily="34" charset="0"/>
                <a:cs typeface="Arial" pitchFamily="34" charset="0"/>
              </a:rPr>
              <a:t>مواد با سمیت تناسلی </a:t>
            </a:r>
          </a:p>
          <a:p>
            <a:pPr algn="r" rtl="1">
              <a:buFont typeface="Wingdings" pitchFamily="2" charset="2"/>
              <a:buChar char="§"/>
            </a:pPr>
            <a:r>
              <a:rPr lang="fa-IR" sz="2000" b="1" dirty="0" smtClean="0">
                <a:solidFill>
                  <a:srgbClr val="002060"/>
                </a:solidFill>
                <a:latin typeface="Arial" pitchFamily="34" charset="0"/>
                <a:cs typeface="Arial" pitchFamily="34" charset="0"/>
              </a:rPr>
              <a:t>مواد با سمیت ارگان هدف بدنبال تک مواجهه </a:t>
            </a:r>
          </a:p>
          <a:p>
            <a:pPr algn="r" rtl="1">
              <a:buFont typeface="Wingdings" pitchFamily="2" charset="2"/>
              <a:buChar char="§"/>
            </a:pPr>
            <a:r>
              <a:rPr lang="fa-IR" sz="2000" b="1" dirty="0" smtClean="0">
                <a:solidFill>
                  <a:srgbClr val="002060"/>
                </a:solidFill>
                <a:latin typeface="Arial" pitchFamily="34" charset="0"/>
                <a:cs typeface="Arial" pitchFamily="34" charset="0"/>
              </a:rPr>
              <a:t>مواد با سمیت ارگان هدف بدنبال مواجهات مکرر</a:t>
            </a:r>
          </a:p>
          <a:p>
            <a:pPr algn="r" rtl="1">
              <a:buFont typeface="Wingdings" pitchFamily="2" charset="2"/>
              <a:buChar char="§"/>
            </a:pPr>
            <a:r>
              <a:rPr lang="fa-IR" sz="2000" b="1" dirty="0" smtClean="0">
                <a:solidFill>
                  <a:srgbClr val="002060"/>
                </a:solidFill>
                <a:latin typeface="Arial" pitchFamily="34" charset="0"/>
                <a:cs typeface="Arial" pitchFamily="34" charset="0"/>
              </a:rPr>
              <a:t>مواد با خطرات اسپیریشن  </a:t>
            </a:r>
            <a:endParaRPr lang="en-US" sz="2000" b="1" dirty="0">
              <a:solidFill>
                <a:srgbClr val="002060"/>
              </a:solidFill>
              <a:latin typeface="Arial" pitchFamily="34" charset="0"/>
              <a:cs typeface="Arial" pitchFamily="34" charset="0"/>
            </a:endParaRPr>
          </a:p>
        </p:txBody>
      </p:sp>
      <p:sp>
        <p:nvSpPr>
          <p:cNvPr id="8" name="Content Placeholder 7"/>
          <p:cNvSpPr>
            <a:spLocks noGrp="1"/>
          </p:cNvSpPr>
          <p:nvPr>
            <p:ph sz="quarter" idx="4"/>
          </p:nvPr>
        </p:nvSpPr>
        <p:spPr>
          <a:xfrm>
            <a:off x="3810000" y="1828800"/>
            <a:ext cx="4876801" cy="4800600"/>
          </a:xfrm>
        </p:spPr>
        <p:txBody>
          <a:bodyPr>
            <a:normAutofit fontScale="92500" lnSpcReduction="20000"/>
          </a:bodyPr>
          <a:lstStyle/>
          <a:p>
            <a:pPr algn="r" rtl="1">
              <a:buFont typeface="Arial" pitchFamily="34" charset="0"/>
              <a:buChar char="•"/>
            </a:pPr>
            <a:r>
              <a:rPr lang="fa-IR" b="1" i="1" dirty="0" smtClean="0">
                <a:solidFill>
                  <a:srgbClr val="0070C0"/>
                </a:solidFill>
                <a:latin typeface="Arial" pitchFamily="34" charset="0"/>
                <a:cs typeface="Arial" pitchFamily="34" charset="0"/>
              </a:rPr>
              <a:t>مواد منفجره </a:t>
            </a:r>
          </a:p>
          <a:p>
            <a:pPr algn="r" rtl="1">
              <a:buFont typeface="Arial" pitchFamily="34" charset="0"/>
              <a:buChar char="•"/>
            </a:pPr>
            <a:r>
              <a:rPr lang="fa-IR" b="1" dirty="0" smtClean="0">
                <a:solidFill>
                  <a:srgbClr val="0070C0"/>
                </a:solidFill>
                <a:latin typeface="Arial" pitchFamily="34" charset="0"/>
                <a:cs typeface="Arial" pitchFamily="34" charset="0"/>
              </a:rPr>
              <a:t>گازهای قابل اشتعال </a:t>
            </a:r>
          </a:p>
          <a:p>
            <a:pPr algn="r" rtl="1">
              <a:buFont typeface="Arial" pitchFamily="34" charset="0"/>
              <a:buChar char="•"/>
            </a:pPr>
            <a:r>
              <a:rPr lang="fa-IR" b="1" dirty="0" smtClean="0">
                <a:solidFill>
                  <a:srgbClr val="0070C0"/>
                </a:solidFill>
                <a:latin typeface="Arial" pitchFamily="34" charset="0"/>
                <a:cs typeface="Arial" pitchFamily="34" charset="0"/>
              </a:rPr>
              <a:t>آئروسل ها </a:t>
            </a:r>
          </a:p>
          <a:p>
            <a:pPr algn="r" rtl="1">
              <a:buFont typeface="Arial" pitchFamily="34" charset="0"/>
              <a:buChar char="•"/>
            </a:pPr>
            <a:r>
              <a:rPr lang="fa-IR" b="1" dirty="0" smtClean="0">
                <a:solidFill>
                  <a:srgbClr val="0070C0"/>
                </a:solidFill>
                <a:latin typeface="Arial" pitchFamily="34" charset="0"/>
                <a:cs typeface="Arial" pitchFamily="34" charset="0"/>
              </a:rPr>
              <a:t>گازهای اکسید کننده </a:t>
            </a:r>
          </a:p>
          <a:p>
            <a:pPr algn="r" rtl="1">
              <a:buFont typeface="Arial" pitchFamily="34" charset="0"/>
              <a:buChar char="•"/>
            </a:pPr>
            <a:r>
              <a:rPr lang="fa-IR" b="1" dirty="0" smtClean="0">
                <a:solidFill>
                  <a:srgbClr val="0070C0"/>
                </a:solidFill>
                <a:latin typeface="Arial" pitchFamily="34" charset="0"/>
                <a:cs typeface="Arial" pitchFamily="34" charset="0"/>
              </a:rPr>
              <a:t>گازهای تحت فشار </a:t>
            </a:r>
          </a:p>
          <a:p>
            <a:pPr algn="r" rtl="1">
              <a:buFont typeface="Arial" pitchFamily="34" charset="0"/>
              <a:buChar char="•"/>
            </a:pPr>
            <a:r>
              <a:rPr lang="fa-IR" b="1" dirty="0" smtClean="0">
                <a:solidFill>
                  <a:srgbClr val="0070C0"/>
                </a:solidFill>
                <a:latin typeface="Arial" pitchFamily="34" charset="0"/>
                <a:cs typeface="Arial" pitchFamily="34" charset="0"/>
              </a:rPr>
              <a:t>مایعات قابل اشتعال </a:t>
            </a:r>
          </a:p>
          <a:p>
            <a:pPr algn="r" rtl="1">
              <a:buFont typeface="Arial" pitchFamily="34" charset="0"/>
              <a:buChar char="•"/>
            </a:pPr>
            <a:r>
              <a:rPr lang="fa-IR" b="1" dirty="0" smtClean="0">
                <a:solidFill>
                  <a:srgbClr val="0070C0"/>
                </a:solidFill>
                <a:latin typeface="Arial" pitchFamily="34" charset="0"/>
                <a:cs typeface="Arial" pitchFamily="34" charset="0"/>
              </a:rPr>
              <a:t>جامدات قابل اشتعال </a:t>
            </a:r>
          </a:p>
          <a:p>
            <a:pPr algn="r" rtl="1">
              <a:buFont typeface="Arial" pitchFamily="34" charset="0"/>
              <a:buChar char="•"/>
            </a:pPr>
            <a:r>
              <a:rPr lang="fa-IR" b="1" dirty="0" smtClean="0">
                <a:solidFill>
                  <a:srgbClr val="0070C0"/>
                </a:solidFill>
                <a:latin typeface="Arial" pitchFamily="34" charset="0"/>
                <a:cs typeface="Arial" pitchFamily="34" charset="0"/>
              </a:rPr>
              <a:t>مواد و ترکیبات خود واکنش دهنده </a:t>
            </a:r>
          </a:p>
          <a:p>
            <a:pPr algn="r" rtl="1">
              <a:buFont typeface="Arial" pitchFamily="34" charset="0"/>
              <a:buChar char="•"/>
            </a:pPr>
            <a:r>
              <a:rPr lang="fa-IR" b="1" dirty="0" smtClean="0">
                <a:solidFill>
                  <a:srgbClr val="0070C0"/>
                </a:solidFill>
                <a:latin typeface="Arial" pitchFamily="34" charset="0"/>
                <a:cs typeface="Arial" pitchFamily="34" charset="0"/>
              </a:rPr>
              <a:t>مایعات و جامدات پایرو فریک </a:t>
            </a:r>
          </a:p>
          <a:p>
            <a:pPr algn="r" rtl="1">
              <a:buFont typeface="Arial" pitchFamily="34" charset="0"/>
              <a:buChar char="•"/>
            </a:pPr>
            <a:r>
              <a:rPr lang="fa-IR" b="1" dirty="0" smtClean="0">
                <a:solidFill>
                  <a:srgbClr val="0070C0"/>
                </a:solidFill>
                <a:latin typeface="Arial" pitchFamily="34" charset="0"/>
                <a:cs typeface="Arial" pitchFamily="34" charset="0"/>
              </a:rPr>
              <a:t>مواد خود گرم شونده</a:t>
            </a:r>
          </a:p>
          <a:p>
            <a:pPr algn="r" rtl="1">
              <a:buFont typeface="Arial" pitchFamily="34" charset="0"/>
              <a:buChar char="•"/>
            </a:pPr>
            <a:r>
              <a:rPr lang="fa-IR" b="1" dirty="0" smtClean="0">
                <a:solidFill>
                  <a:srgbClr val="0070C0"/>
                </a:solidFill>
                <a:latin typeface="Arial" pitchFamily="34" charset="0"/>
                <a:cs typeface="Arial" pitchFamily="34" charset="0"/>
              </a:rPr>
              <a:t>موادی یا ترکیباتی که در تماس با آب گازهای قابل اشتعال تولید می کنند </a:t>
            </a:r>
          </a:p>
          <a:p>
            <a:pPr algn="r" rtl="1">
              <a:buFont typeface="Arial" pitchFamily="34" charset="0"/>
              <a:buChar char="•"/>
            </a:pPr>
            <a:r>
              <a:rPr lang="fa-IR" b="1" dirty="0" smtClean="0">
                <a:solidFill>
                  <a:srgbClr val="0070C0"/>
                </a:solidFill>
                <a:latin typeface="Arial" pitchFamily="34" charset="0"/>
                <a:cs typeface="Arial" pitchFamily="34" charset="0"/>
              </a:rPr>
              <a:t>مایعات و جامدات اکسید کننده</a:t>
            </a:r>
          </a:p>
          <a:p>
            <a:pPr algn="r" rtl="1">
              <a:buFont typeface="Arial" pitchFamily="34" charset="0"/>
              <a:buChar char="•"/>
            </a:pPr>
            <a:r>
              <a:rPr lang="fa-IR" b="1" dirty="0" smtClean="0">
                <a:solidFill>
                  <a:srgbClr val="0070C0"/>
                </a:solidFill>
                <a:latin typeface="Arial" pitchFamily="34" charset="0"/>
                <a:cs typeface="Arial" pitchFamily="34" charset="0"/>
              </a:rPr>
              <a:t>پراکسید های آلی</a:t>
            </a:r>
          </a:p>
          <a:p>
            <a:pPr algn="r" rtl="1">
              <a:buFont typeface="Arial" pitchFamily="34" charset="0"/>
              <a:buChar char="•"/>
            </a:pPr>
            <a:r>
              <a:rPr lang="fa-IR" b="1" dirty="0" smtClean="0">
                <a:solidFill>
                  <a:srgbClr val="0070C0"/>
                </a:solidFill>
                <a:latin typeface="Arial" pitchFamily="34" charset="0"/>
                <a:cs typeface="Arial" pitchFamily="34" charset="0"/>
              </a:rPr>
              <a:t>مواد خورنده برای فلزات</a:t>
            </a:r>
          </a:p>
          <a:p>
            <a:pPr algn="r" rtl="1">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righ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righ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righ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righ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righ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righ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righ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right)">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right)">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right)">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wipe(right)">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wipe(right)">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wipe(right)">
                                      <p:cBhvr>
                                        <p:cTn id="67" dur="500"/>
                                        <p:tgtEl>
                                          <p:spTgt spid="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8">
                                            <p:txEl>
                                              <p:pRg st="13" end="13"/>
                                            </p:txEl>
                                          </p:spTgt>
                                        </p:tgtEl>
                                        <p:attrNameLst>
                                          <p:attrName>style.visibility</p:attrName>
                                        </p:attrNameLst>
                                      </p:cBhvr>
                                      <p:to>
                                        <p:strVal val="visible"/>
                                      </p:to>
                                    </p:set>
                                    <p:animEffect transition="in" filter="wipe(right)">
                                      <p:cBhvr>
                                        <p:cTn id="72" dur="500"/>
                                        <p:tgtEl>
                                          <p:spTgt spid="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wipe(right)">
                                      <p:cBhvr>
                                        <p:cTn id="77" dur="500"/>
                                        <p:tgtEl>
                                          <p:spTgt spid="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animEffect transition="in" filter="wipe(right)">
                                      <p:cBhvr>
                                        <p:cTn id="82" dur="500"/>
                                        <p:tgtEl>
                                          <p:spTgt spid="6">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6">
                                            <p:txEl>
                                              <p:pRg st="2" end="2"/>
                                            </p:txEl>
                                          </p:spTgt>
                                        </p:tgtEl>
                                        <p:attrNameLst>
                                          <p:attrName>style.visibility</p:attrName>
                                        </p:attrNameLst>
                                      </p:cBhvr>
                                      <p:to>
                                        <p:strVal val="visible"/>
                                      </p:to>
                                    </p:set>
                                    <p:animEffect transition="in" filter="wipe(right)">
                                      <p:cBhvr>
                                        <p:cTn id="87" dur="500"/>
                                        <p:tgtEl>
                                          <p:spTgt spid="6">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6">
                                            <p:txEl>
                                              <p:pRg st="3" end="3"/>
                                            </p:txEl>
                                          </p:spTgt>
                                        </p:tgtEl>
                                        <p:attrNameLst>
                                          <p:attrName>style.visibility</p:attrName>
                                        </p:attrNameLst>
                                      </p:cBhvr>
                                      <p:to>
                                        <p:strVal val="visible"/>
                                      </p:to>
                                    </p:set>
                                    <p:animEffect transition="in" filter="wipe(right)">
                                      <p:cBhvr>
                                        <p:cTn id="92" dur="500"/>
                                        <p:tgtEl>
                                          <p:spTgt spid="6">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6">
                                            <p:txEl>
                                              <p:pRg st="4" end="4"/>
                                            </p:txEl>
                                          </p:spTgt>
                                        </p:tgtEl>
                                        <p:attrNameLst>
                                          <p:attrName>style.visibility</p:attrName>
                                        </p:attrNameLst>
                                      </p:cBhvr>
                                      <p:to>
                                        <p:strVal val="visible"/>
                                      </p:to>
                                    </p:set>
                                    <p:animEffect transition="in" filter="wipe(right)">
                                      <p:cBhvr>
                                        <p:cTn id="97" dur="500"/>
                                        <p:tgtEl>
                                          <p:spTgt spid="6">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6">
                                            <p:txEl>
                                              <p:pRg st="5" end="5"/>
                                            </p:txEl>
                                          </p:spTgt>
                                        </p:tgtEl>
                                        <p:attrNameLst>
                                          <p:attrName>style.visibility</p:attrName>
                                        </p:attrNameLst>
                                      </p:cBhvr>
                                      <p:to>
                                        <p:strVal val="visible"/>
                                      </p:to>
                                    </p:set>
                                    <p:animEffect transition="in" filter="wipe(right)">
                                      <p:cBhvr>
                                        <p:cTn id="102" dur="500"/>
                                        <p:tgtEl>
                                          <p:spTgt spid="6">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6">
                                            <p:txEl>
                                              <p:pRg st="6" end="6"/>
                                            </p:txEl>
                                          </p:spTgt>
                                        </p:tgtEl>
                                        <p:attrNameLst>
                                          <p:attrName>style.visibility</p:attrName>
                                        </p:attrNameLst>
                                      </p:cBhvr>
                                      <p:to>
                                        <p:strVal val="visible"/>
                                      </p:to>
                                    </p:set>
                                    <p:animEffect transition="in" filter="wipe(right)">
                                      <p:cBhvr>
                                        <p:cTn id="107" dur="500"/>
                                        <p:tgtEl>
                                          <p:spTgt spid="6">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6">
                                            <p:txEl>
                                              <p:pRg st="7" end="7"/>
                                            </p:txEl>
                                          </p:spTgt>
                                        </p:tgtEl>
                                        <p:attrNameLst>
                                          <p:attrName>style.visibility</p:attrName>
                                        </p:attrNameLst>
                                      </p:cBhvr>
                                      <p:to>
                                        <p:strVal val="visible"/>
                                      </p:to>
                                    </p:set>
                                    <p:animEffect transition="in" filter="wipe(right)">
                                      <p:cBhvr>
                                        <p:cTn id="112" dur="500"/>
                                        <p:tgtEl>
                                          <p:spTgt spid="6">
                                            <p:txEl>
                                              <p:pRg st="7" end="7"/>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6">
                                            <p:txEl>
                                              <p:pRg st="8" end="8"/>
                                            </p:txEl>
                                          </p:spTgt>
                                        </p:tgtEl>
                                        <p:attrNameLst>
                                          <p:attrName>style.visibility</p:attrName>
                                        </p:attrNameLst>
                                      </p:cBhvr>
                                      <p:to>
                                        <p:strVal val="visible"/>
                                      </p:to>
                                    </p:set>
                                    <p:animEffect transition="in" filter="wipe(right)">
                                      <p:cBhvr>
                                        <p:cTn id="117" dur="500"/>
                                        <p:tgtEl>
                                          <p:spTgt spid="6">
                                            <p:txEl>
                                              <p:pRg st="8" end="8"/>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6">
                                            <p:txEl>
                                              <p:pRg st="9" end="9"/>
                                            </p:txEl>
                                          </p:spTgt>
                                        </p:tgtEl>
                                        <p:attrNameLst>
                                          <p:attrName>style.visibility</p:attrName>
                                        </p:attrNameLst>
                                      </p:cBhvr>
                                      <p:to>
                                        <p:strVal val="visible"/>
                                      </p:to>
                                    </p:set>
                                    <p:animEffect transition="in" filter="wipe(right)">
                                      <p:cBhvr>
                                        <p:cTn id="12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p>
            <a:pPr algn="ctr" rtl="1"/>
            <a:r>
              <a:rPr lang="fa-IR" sz="4000" b="1" dirty="0" smtClean="0">
                <a:latin typeface="Arial" pitchFamily="34" charset="0"/>
                <a:cs typeface="Arial" pitchFamily="34" charset="0"/>
              </a:rPr>
              <a:t>طبقه بندی مواد شیمیایی در سیستم </a:t>
            </a:r>
            <a:r>
              <a:rPr lang="en-US" sz="4000" b="1" dirty="0" smtClean="0">
                <a:latin typeface="Arial" pitchFamily="34" charset="0"/>
                <a:cs typeface="Arial" pitchFamily="34" charset="0"/>
              </a:rPr>
              <a:t>GHS</a:t>
            </a:r>
            <a:endParaRPr lang="en-US" sz="4000" dirty="0"/>
          </a:p>
        </p:txBody>
      </p:sp>
      <p:sp>
        <p:nvSpPr>
          <p:cNvPr id="3" name="Content Placeholder 2"/>
          <p:cNvSpPr>
            <a:spLocks noGrp="1"/>
          </p:cNvSpPr>
          <p:nvPr>
            <p:ph idx="1"/>
          </p:nvPr>
        </p:nvSpPr>
        <p:spPr/>
        <p:txBody>
          <a:bodyPr/>
          <a:lstStyle/>
          <a:p>
            <a:pPr algn="r" rtl="1">
              <a:buNone/>
            </a:pPr>
            <a:r>
              <a:rPr lang="fa-IR" sz="2800" b="1" dirty="0" smtClean="0">
                <a:solidFill>
                  <a:schemeClr val="accent4">
                    <a:lumMod val="50000"/>
                  </a:schemeClr>
                </a:solidFill>
                <a:latin typeface="Arial" pitchFamily="34" charset="0"/>
                <a:cs typeface="Arial" pitchFamily="34" charset="0"/>
              </a:rPr>
              <a:t>دسته بندی مواد شیمیایی بر اساس خطرات زیست محیطی</a:t>
            </a:r>
          </a:p>
          <a:p>
            <a:pPr algn="r" rtl="1">
              <a:buFont typeface="Wingdings" pitchFamily="2" charset="2"/>
              <a:buChar char="q"/>
            </a:pPr>
            <a:r>
              <a:rPr lang="fa-IR" sz="2800" dirty="0" smtClean="0">
                <a:solidFill>
                  <a:schemeClr val="accent4">
                    <a:lumMod val="50000"/>
                  </a:schemeClr>
                </a:solidFill>
                <a:latin typeface="Arial" pitchFamily="34" charset="0"/>
                <a:cs typeface="Arial" pitchFamily="34" charset="0"/>
              </a:rPr>
              <a:t> مواد خطرناک برای محیط آبزیان</a:t>
            </a:r>
          </a:p>
          <a:p>
            <a:pPr algn="r" rtl="1">
              <a:buFont typeface="Wingdings" pitchFamily="2" charset="2"/>
              <a:buChar char="q"/>
            </a:pPr>
            <a:r>
              <a:rPr lang="fa-IR" sz="2800" dirty="0" smtClean="0">
                <a:solidFill>
                  <a:schemeClr val="accent4">
                    <a:lumMod val="50000"/>
                  </a:schemeClr>
                </a:solidFill>
                <a:latin typeface="Arial" pitchFamily="34" charset="0"/>
                <a:cs typeface="Arial" pitchFamily="34" charset="0"/>
              </a:rPr>
              <a:t>مواد خطرناک برای لایه ازون </a:t>
            </a:r>
          </a:p>
          <a:p>
            <a:pPr algn="r" rtl="1">
              <a:buNone/>
            </a:pPr>
            <a:endParaRPr lang="en-US" sz="2800" dirty="0" smtClean="0">
              <a:solidFill>
                <a:srgbClr val="0070C0"/>
              </a:solidFill>
              <a:latin typeface="Arial" pitchFamily="34" charset="0"/>
              <a:cs typeface="Arial" pitchFamily="34" charset="0"/>
            </a:endParaRPr>
          </a:p>
          <a:p>
            <a:pPr algn="r" rtl="1">
              <a:buFont typeface="Wingdings" pitchFamily="2" charset="2"/>
              <a:buChar char="q"/>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fa-IR" sz="2800" b="1" dirty="0" smtClean="0">
                <a:latin typeface="Arial" pitchFamily="34" charset="0"/>
                <a:cs typeface="Arial" pitchFamily="34" charset="0"/>
              </a:rPr>
              <a:t>برچسب مواد شیمیایی </a:t>
            </a:r>
            <a:endParaRPr lang="en-US" sz="2800" b="1" dirty="0">
              <a:latin typeface="Arial" pitchFamily="34" charset="0"/>
              <a:cs typeface="Arial" pitchFamily="34" charset="0"/>
            </a:endParaRPr>
          </a:p>
        </p:txBody>
      </p:sp>
      <p:sp>
        <p:nvSpPr>
          <p:cNvPr id="3" name="Content Placeholder 2"/>
          <p:cNvSpPr>
            <a:spLocks noGrp="1"/>
          </p:cNvSpPr>
          <p:nvPr>
            <p:ph idx="1"/>
          </p:nvPr>
        </p:nvSpPr>
        <p:spPr>
          <a:xfrm>
            <a:off x="457200" y="1447800"/>
            <a:ext cx="8229600" cy="4876800"/>
          </a:xfrm>
        </p:spPr>
        <p:txBody>
          <a:bodyPr>
            <a:normAutofit lnSpcReduction="10000"/>
          </a:bodyPr>
          <a:lstStyle/>
          <a:p>
            <a:pPr algn="r" rtl="1">
              <a:buNone/>
            </a:pPr>
            <a:r>
              <a:rPr lang="fa-IR" dirty="0" smtClean="0"/>
              <a:t>هر برچسب باید بخوبی اطلاعات زیر را نشان دهد :</a:t>
            </a:r>
          </a:p>
          <a:p>
            <a:pPr algn="r" rtl="1"/>
            <a:r>
              <a:rPr lang="fa-IR" dirty="0" smtClean="0"/>
              <a:t> نام تجاری ماده</a:t>
            </a:r>
          </a:p>
          <a:p>
            <a:pPr algn="r" rtl="1"/>
            <a:r>
              <a:rPr lang="fa-IR" dirty="0" smtClean="0"/>
              <a:t>- نام و آدرس، شماره تلفن سازنده، وارد کننده یا توزیع کننده</a:t>
            </a:r>
          </a:p>
          <a:p>
            <a:pPr algn="r" rtl="1"/>
            <a:r>
              <a:rPr lang="fa-IR" dirty="0" smtClean="0"/>
              <a:t>- نام ماده شیمیایی</a:t>
            </a:r>
          </a:p>
          <a:p>
            <a:pPr algn="r" rtl="1"/>
            <a:r>
              <a:rPr lang="fa-IR" dirty="0" smtClean="0"/>
              <a:t>- علامت خطر</a:t>
            </a:r>
          </a:p>
          <a:p>
            <a:pPr algn="r" rtl="1"/>
            <a:r>
              <a:rPr lang="fa-IR" dirty="0" smtClean="0"/>
              <a:t>- عبارات ریسک )</a:t>
            </a:r>
            <a:r>
              <a:rPr lang="en-US" dirty="0" smtClean="0"/>
              <a:t>R-phrases</a:t>
            </a:r>
            <a:r>
              <a:rPr lang="fa-IR" dirty="0" smtClean="0"/>
              <a:t>)</a:t>
            </a:r>
            <a:endParaRPr lang="en-US" dirty="0" smtClean="0"/>
          </a:p>
          <a:p>
            <a:pPr algn="r" rtl="1"/>
            <a:r>
              <a:rPr lang="fa-IR" dirty="0" smtClean="0"/>
              <a:t>- عبارات ایمنی )</a:t>
            </a:r>
            <a:r>
              <a:rPr lang="en-US" dirty="0" smtClean="0"/>
              <a:t>S-phrases</a:t>
            </a:r>
            <a:r>
              <a:rPr lang="fa-IR" dirty="0" smtClean="0"/>
              <a:t>)</a:t>
            </a:r>
            <a:endParaRPr lang="en-US" dirty="0" smtClean="0"/>
          </a:p>
          <a:p>
            <a:pPr algn="r" rtl="1"/>
            <a:r>
              <a:rPr lang="fa-IR" dirty="0" smtClean="0"/>
              <a:t>- کمیت موجود از ماده درون ظرف یا بسته بندی</a:t>
            </a:r>
          </a:p>
          <a:p>
            <a:pPr algn="r" rtl="1">
              <a:buNone/>
            </a:pPr>
            <a:r>
              <a:rPr lang="fa-IR" sz="2000" b="1" dirty="0" smtClean="0">
                <a:latin typeface="Arial" pitchFamily="34" charset="0"/>
                <a:cs typeface="Arial" pitchFamily="34" charset="0"/>
              </a:rPr>
              <a:t>برچسب ها باید به زبان رسمی و ملی کشور تهیه شده باشندبرچسب باید ماده اصلی که دارای</a:t>
            </a:r>
          </a:p>
          <a:p>
            <a:pPr algn="r" rtl="1">
              <a:buNone/>
            </a:pPr>
            <a:r>
              <a:rPr lang="fa-IR" sz="2000" b="1" dirty="0" smtClean="0">
                <a:latin typeface="Arial" pitchFamily="34" charset="0"/>
                <a:cs typeface="Arial" pitchFamily="34" charset="0"/>
              </a:rPr>
              <a:t>بیشترین خطر است را نشان دهد. بعنوان یک قانون کلی حداکثر چهار ماده باید در برچسب مورد</a:t>
            </a:r>
          </a:p>
          <a:p>
            <a:pPr algn="r" rtl="1">
              <a:buNone/>
            </a:pPr>
            <a:r>
              <a:rPr lang="fa-IR" sz="2000" b="1" dirty="0" smtClean="0">
                <a:latin typeface="Arial" pitchFamily="34" charset="0"/>
                <a:cs typeface="Arial" pitchFamily="34" charset="0"/>
              </a:rPr>
              <a:t>اشاره قرار گیرند. در برخی موارد ممکن است به بیش از چهار ماده اشاره شود. </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81000"/>
          </a:xfrm>
        </p:spPr>
        <p:txBody>
          <a:bodyPr>
            <a:normAutofit fontScale="90000"/>
          </a:bodyPr>
          <a:lstStyle/>
          <a:p>
            <a:pPr algn="ctr"/>
            <a:r>
              <a:rPr lang="fa-IR" sz="2400" b="1" dirty="0" smtClean="0">
                <a:latin typeface="Arial" pitchFamily="34" charset="0"/>
                <a:cs typeface="Arial" pitchFamily="34" charset="0"/>
              </a:rPr>
              <a:t>حروف مورد استفاده در برچسب ها و مفهوم آنها</a:t>
            </a:r>
            <a:endParaRPr lang="en-US" sz="24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1219200" y="1295400"/>
          <a:ext cx="5943600" cy="5181600"/>
        </p:xfrm>
        <a:graphic>
          <a:graphicData uri="http://schemas.openxmlformats.org/drawingml/2006/table">
            <a:tbl>
              <a:tblPr firstRow="1" bandRow="1">
                <a:tableStyleId>{5C22544A-7EE6-4342-B048-85BDC9FD1C3A}</a:tableStyleId>
              </a:tblPr>
              <a:tblGrid>
                <a:gridCol w="3687234"/>
                <a:gridCol w="2256366"/>
              </a:tblGrid>
              <a:tr h="518160">
                <a:tc>
                  <a:txBody>
                    <a:bodyPr/>
                    <a:lstStyle/>
                    <a:p>
                      <a:pPr algn="ctr"/>
                      <a:r>
                        <a:rPr lang="fa-IR" dirty="0" smtClean="0"/>
                        <a:t>شرح</a:t>
                      </a:r>
                      <a:endParaRPr lang="en-US" dirty="0"/>
                    </a:p>
                  </a:txBody>
                  <a:tcPr/>
                </a:tc>
                <a:tc>
                  <a:txBody>
                    <a:bodyPr/>
                    <a:lstStyle/>
                    <a:p>
                      <a:pPr algn="ctr"/>
                      <a:r>
                        <a:rPr lang="fa-IR" dirty="0" smtClean="0"/>
                        <a:t>حرف علامت</a:t>
                      </a:r>
                      <a:endParaRPr lang="en-US" dirty="0"/>
                    </a:p>
                  </a:txBody>
                  <a:tcPr/>
                </a:tc>
              </a:tr>
              <a:tr h="518160">
                <a:tc>
                  <a:txBody>
                    <a:bodyPr/>
                    <a:lstStyle/>
                    <a:p>
                      <a:pPr algn="ctr"/>
                      <a:r>
                        <a:rPr lang="fa-IR" dirty="0" smtClean="0"/>
                        <a:t>قابل انفجار</a:t>
                      </a:r>
                      <a:endParaRPr lang="en-US" dirty="0"/>
                    </a:p>
                  </a:txBody>
                  <a:tcPr/>
                </a:tc>
                <a:tc>
                  <a:txBody>
                    <a:bodyPr/>
                    <a:lstStyle/>
                    <a:p>
                      <a:pPr algn="ctr"/>
                      <a:r>
                        <a:rPr lang="en-US" dirty="0" smtClean="0"/>
                        <a:t>E</a:t>
                      </a:r>
                      <a:endParaRPr lang="en-US" dirty="0"/>
                    </a:p>
                  </a:txBody>
                  <a:tcPr/>
                </a:tc>
              </a:tr>
              <a:tr h="518160">
                <a:tc>
                  <a:txBody>
                    <a:bodyPr/>
                    <a:lstStyle/>
                    <a:p>
                      <a:pPr algn="ctr"/>
                      <a:r>
                        <a:rPr lang="fa-IR" dirty="0" smtClean="0"/>
                        <a:t>اکسید کننده </a:t>
                      </a:r>
                      <a:endParaRPr lang="en-US" dirty="0"/>
                    </a:p>
                  </a:txBody>
                  <a:tcPr/>
                </a:tc>
                <a:tc>
                  <a:txBody>
                    <a:bodyPr/>
                    <a:lstStyle/>
                    <a:p>
                      <a:pPr algn="ctr"/>
                      <a:r>
                        <a:rPr lang="en-US" dirty="0" smtClean="0"/>
                        <a:t>O</a:t>
                      </a:r>
                      <a:endParaRPr lang="en-US" dirty="0"/>
                    </a:p>
                  </a:txBody>
                  <a:tcPr/>
                </a:tc>
              </a:tr>
              <a:tr h="518160">
                <a:tc>
                  <a:txBody>
                    <a:bodyPr/>
                    <a:lstStyle/>
                    <a:p>
                      <a:pPr algn="ctr"/>
                      <a:r>
                        <a:rPr lang="fa-IR" dirty="0" smtClean="0"/>
                        <a:t>خیلی قابل اشتعال </a:t>
                      </a:r>
                      <a:endParaRPr lang="en-US" dirty="0"/>
                    </a:p>
                  </a:txBody>
                  <a:tcPr/>
                </a:tc>
                <a:tc>
                  <a:txBody>
                    <a:bodyPr/>
                    <a:lstStyle/>
                    <a:p>
                      <a:pPr algn="ctr"/>
                      <a:r>
                        <a:rPr lang="en-US" dirty="0" smtClean="0"/>
                        <a:t>F</a:t>
                      </a:r>
                      <a:endParaRPr lang="en-US" dirty="0"/>
                    </a:p>
                  </a:txBody>
                  <a:tcPr/>
                </a:tc>
              </a:tr>
              <a:tr h="518160">
                <a:tc>
                  <a:txBody>
                    <a:bodyPr/>
                    <a:lstStyle/>
                    <a:p>
                      <a:pPr algn="ctr"/>
                      <a:r>
                        <a:rPr lang="fa-IR" dirty="0" smtClean="0"/>
                        <a:t>بی نهایت قابل اشتعال </a:t>
                      </a:r>
                      <a:endParaRPr lang="en-US" dirty="0"/>
                    </a:p>
                  </a:txBody>
                  <a:tcPr/>
                </a:tc>
                <a:tc>
                  <a:txBody>
                    <a:bodyPr/>
                    <a:lstStyle/>
                    <a:p>
                      <a:pPr algn="ctr"/>
                      <a:r>
                        <a:rPr lang="en-US" dirty="0" smtClean="0"/>
                        <a:t>F+</a:t>
                      </a:r>
                      <a:endParaRPr lang="en-US" dirty="0"/>
                    </a:p>
                  </a:txBody>
                  <a:tcPr/>
                </a:tc>
              </a:tr>
              <a:tr h="518160">
                <a:tc>
                  <a:txBody>
                    <a:bodyPr/>
                    <a:lstStyle/>
                    <a:p>
                      <a:pPr algn="ctr"/>
                      <a:r>
                        <a:rPr lang="fa-IR" dirty="0" smtClean="0"/>
                        <a:t>سمی</a:t>
                      </a:r>
                      <a:endParaRPr lang="en-US" dirty="0"/>
                    </a:p>
                  </a:txBody>
                  <a:tcPr/>
                </a:tc>
                <a:tc>
                  <a:txBody>
                    <a:bodyPr/>
                    <a:lstStyle/>
                    <a:p>
                      <a:pPr algn="ctr"/>
                      <a:r>
                        <a:rPr lang="en-US" dirty="0" smtClean="0"/>
                        <a:t>T</a:t>
                      </a:r>
                      <a:endParaRPr lang="en-US" dirty="0"/>
                    </a:p>
                  </a:txBody>
                  <a:tcPr/>
                </a:tc>
              </a:tr>
              <a:tr h="518160">
                <a:tc>
                  <a:txBody>
                    <a:bodyPr/>
                    <a:lstStyle/>
                    <a:p>
                      <a:pPr algn="ctr"/>
                      <a:r>
                        <a:rPr lang="fa-IR" dirty="0" smtClean="0"/>
                        <a:t>خیلی سمی</a:t>
                      </a:r>
                      <a:endParaRPr lang="en-US" dirty="0"/>
                    </a:p>
                  </a:txBody>
                  <a:tcPr/>
                </a:tc>
                <a:tc>
                  <a:txBody>
                    <a:bodyPr/>
                    <a:lstStyle/>
                    <a:p>
                      <a:pPr algn="ctr"/>
                      <a:r>
                        <a:rPr lang="en-US" dirty="0" smtClean="0"/>
                        <a:t>T+</a:t>
                      </a:r>
                      <a:endParaRPr lang="en-US" dirty="0"/>
                    </a:p>
                  </a:txBody>
                  <a:tcPr/>
                </a:tc>
              </a:tr>
              <a:tr h="518160">
                <a:tc>
                  <a:txBody>
                    <a:bodyPr/>
                    <a:lstStyle/>
                    <a:p>
                      <a:pPr algn="ctr"/>
                      <a:r>
                        <a:rPr lang="fa-IR" dirty="0" smtClean="0"/>
                        <a:t>خورنده </a:t>
                      </a:r>
                      <a:endParaRPr lang="en-US" dirty="0"/>
                    </a:p>
                  </a:txBody>
                  <a:tcPr/>
                </a:tc>
                <a:tc>
                  <a:txBody>
                    <a:bodyPr/>
                    <a:lstStyle/>
                    <a:p>
                      <a:pPr algn="ctr"/>
                      <a:r>
                        <a:rPr lang="en-US" dirty="0" smtClean="0"/>
                        <a:t>C</a:t>
                      </a:r>
                      <a:endParaRPr lang="en-US" dirty="0"/>
                    </a:p>
                  </a:txBody>
                  <a:tcPr/>
                </a:tc>
              </a:tr>
              <a:tr h="518160">
                <a:tc>
                  <a:txBody>
                    <a:bodyPr/>
                    <a:lstStyle/>
                    <a:p>
                      <a:pPr algn="ctr" rtl="1"/>
                      <a:r>
                        <a:rPr lang="fa-IR" dirty="0" smtClean="0"/>
                        <a:t>آسیب رسان کمتر از </a:t>
                      </a:r>
                      <a:r>
                        <a:rPr lang="en-US" dirty="0" smtClean="0"/>
                        <a:t>T</a:t>
                      </a:r>
                      <a:endParaRPr lang="en-US" dirty="0"/>
                    </a:p>
                  </a:txBody>
                  <a:tcPr/>
                </a:tc>
                <a:tc>
                  <a:txBody>
                    <a:bodyPr/>
                    <a:lstStyle/>
                    <a:p>
                      <a:pPr algn="ctr"/>
                      <a:r>
                        <a:rPr lang="en-US" dirty="0" err="1" smtClean="0"/>
                        <a:t>Xn</a:t>
                      </a:r>
                      <a:endParaRPr lang="en-US" dirty="0"/>
                    </a:p>
                  </a:txBody>
                  <a:tcPr/>
                </a:tc>
              </a:tr>
              <a:tr h="518160">
                <a:tc>
                  <a:txBody>
                    <a:bodyPr/>
                    <a:lstStyle/>
                    <a:p>
                      <a:pPr algn="ctr" rtl="1"/>
                      <a:r>
                        <a:rPr lang="fa-IR" dirty="0" smtClean="0"/>
                        <a:t>محرک</a:t>
                      </a:r>
                      <a:r>
                        <a:rPr lang="fa-IR" baseline="0" dirty="0" smtClean="0"/>
                        <a:t> (کمتر از </a:t>
                      </a:r>
                      <a:r>
                        <a:rPr lang="en-US" baseline="0" dirty="0" smtClean="0"/>
                        <a:t>C </a:t>
                      </a:r>
                      <a:r>
                        <a:rPr lang="fa-IR" baseline="0" dirty="0" smtClean="0"/>
                        <a:t>  </a:t>
                      </a:r>
                      <a:endParaRPr lang="en-US" dirty="0"/>
                    </a:p>
                  </a:txBody>
                  <a:tcPr/>
                </a:tc>
                <a:tc>
                  <a:txBody>
                    <a:bodyPr/>
                    <a:lstStyle/>
                    <a:p>
                      <a:pPr algn="ctr"/>
                      <a:r>
                        <a:rPr lang="en-US" dirty="0" smtClean="0"/>
                        <a:t>Xi</a:t>
                      </a:r>
                      <a:endParaRPr lang="en-US"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772912"/>
          </a:xfrm>
        </p:spPr>
        <p:txBody>
          <a:bodyPr>
            <a:normAutofit fontScale="90000"/>
          </a:bodyPr>
          <a:lstStyle/>
          <a:p>
            <a:pPr algn="ctr"/>
            <a:r>
              <a:rPr lang="fa-IR" sz="2800" b="1" dirty="0" smtClean="0">
                <a:latin typeface="Arial" pitchFamily="34" charset="0"/>
                <a:cs typeface="Arial" pitchFamily="34" charset="0"/>
              </a:rPr>
              <a:t>ابعاد یک بر چسب </a:t>
            </a: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endParaRPr lang="en-US" dirty="0"/>
          </a:p>
        </p:txBody>
      </p:sp>
      <p:graphicFrame>
        <p:nvGraphicFramePr>
          <p:cNvPr id="6" name="Table 5"/>
          <p:cNvGraphicFramePr>
            <a:graphicFrameLocks noGrp="1"/>
          </p:cNvGraphicFramePr>
          <p:nvPr/>
        </p:nvGraphicFramePr>
        <p:xfrm>
          <a:off x="685800" y="1397000"/>
          <a:ext cx="7696200" cy="4394200"/>
        </p:xfrm>
        <a:graphic>
          <a:graphicData uri="http://schemas.openxmlformats.org/drawingml/2006/table">
            <a:tbl>
              <a:tblPr firstRow="1" bandRow="1">
                <a:tableStyleId>{5C22544A-7EE6-4342-B048-85BDC9FD1C3A}</a:tableStyleId>
              </a:tblPr>
              <a:tblGrid>
                <a:gridCol w="3848100"/>
                <a:gridCol w="3848100"/>
              </a:tblGrid>
              <a:tr h="878840">
                <a:tc>
                  <a:txBody>
                    <a:bodyPr/>
                    <a:lstStyle/>
                    <a:p>
                      <a:pPr algn="ctr"/>
                      <a:r>
                        <a:rPr lang="fa-IR" dirty="0" smtClean="0"/>
                        <a:t>ظرفیت بسته</a:t>
                      </a:r>
                      <a:r>
                        <a:rPr lang="fa-IR" baseline="0" dirty="0" smtClean="0"/>
                        <a:t> بندی</a:t>
                      </a:r>
                      <a:endParaRPr lang="en-US" dirty="0"/>
                    </a:p>
                  </a:txBody>
                  <a:tcPr/>
                </a:tc>
                <a:tc>
                  <a:txBody>
                    <a:bodyPr/>
                    <a:lstStyle/>
                    <a:p>
                      <a:pPr algn="ctr"/>
                      <a:r>
                        <a:rPr lang="fa-IR" dirty="0" smtClean="0"/>
                        <a:t>حداقل ابعاد بر حسب میلی متر</a:t>
                      </a:r>
                      <a:endParaRPr lang="en-US" dirty="0"/>
                    </a:p>
                  </a:txBody>
                  <a:tcPr/>
                </a:tc>
              </a:tr>
              <a:tr h="878840">
                <a:tc>
                  <a:txBody>
                    <a:bodyPr/>
                    <a:lstStyle/>
                    <a:p>
                      <a:pPr algn="ctr"/>
                      <a:r>
                        <a:rPr lang="fa-IR" dirty="0" smtClean="0"/>
                        <a:t>کمتر از 3 لیتر</a:t>
                      </a:r>
                      <a:endParaRPr lang="en-US" dirty="0"/>
                    </a:p>
                  </a:txBody>
                  <a:tcPr/>
                </a:tc>
                <a:tc>
                  <a:txBody>
                    <a:bodyPr/>
                    <a:lstStyle/>
                    <a:p>
                      <a:pPr algn="ctr"/>
                      <a:r>
                        <a:rPr lang="fa-IR" dirty="0" smtClean="0"/>
                        <a:t>74در 52</a:t>
                      </a:r>
                      <a:endParaRPr lang="en-US" dirty="0"/>
                    </a:p>
                  </a:txBody>
                  <a:tcPr/>
                </a:tc>
              </a:tr>
              <a:tr h="878840">
                <a:tc>
                  <a:txBody>
                    <a:bodyPr/>
                    <a:lstStyle/>
                    <a:p>
                      <a:pPr algn="ctr"/>
                      <a:r>
                        <a:rPr lang="fa-IR" dirty="0" smtClean="0"/>
                        <a:t>بیش از 3 لیتر و کمتر از 50 لیتر </a:t>
                      </a:r>
                      <a:endParaRPr lang="en-US" dirty="0"/>
                    </a:p>
                  </a:txBody>
                  <a:tcPr/>
                </a:tc>
                <a:tc>
                  <a:txBody>
                    <a:bodyPr/>
                    <a:lstStyle/>
                    <a:p>
                      <a:pPr algn="ctr"/>
                      <a:r>
                        <a:rPr lang="fa-IR" dirty="0" smtClean="0"/>
                        <a:t>74در 105</a:t>
                      </a:r>
                      <a:endParaRPr lang="en-US" dirty="0"/>
                    </a:p>
                  </a:txBody>
                  <a:tcPr/>
                </a:tc>
              </a:tr>
              <a:tr h="878840">
                <a:tc>
                  <a:txBody>
                    <a:bodyPr/>
                    <a:lstStyle/>
                    <a:p>
                      <a:pPr algn="ctr"/>
                      <a:r>
                        <a:rPr lang="fa-IR" dirty="0" smtClean="0"/>
                        <a:t>بیش از 50 لیتر و کمتر از 500 لیتر </a:t>
                      </a:r>
                      <a:endParaRPr lang="en-US" dirty="0"/>
                    </a:p>
                  </a:txBody>
                  <a:tcPr/>
                </a:tc>
                <a:tc>
                  <a:txBody>
                    <a:bodyPr/>
                    <a:lstStyle/>
                    <a:p>
                      <a:pPr algn="ctr"/>
                      <a:r>
                        <a:rPr lang="fa-IR" dirty="0" smtClean="0"/>
                        <a:t>148در 105</a:t>
                      </a:r>
                      <a:endParaRPr lang="en-US" dirty="0"/>
                    </a:p>
                  </a:txBody>
                  <a:tcPr/>
                </a:tc>
              </a:tr>
              <a:tr h="878840">
                <a:tc>
                  <a:txBody>
                    <a:bodyPr/>
                    <a:lstStyle/>
                    <a:p>
                      <a:pPr algn="ctr"/>
                      <a:r>
                        <a:rPr lang="fa-IR" dirty="0" smtClean="0"/>
                        <a:t>بیش از 500 لیتر </a:t>
                      </a:r>
                      <a:endParaRPr lang="en-US" dirty="0"/>
                    </a:p>
                  </a:txBody>
                  <a:tcPr/>
                </a:tc>
                <a:tc>
                  <a:txBody>
                    <a:bodyPr/>
                    <a:lstStyle/>
                    <a:p>
                      <a:pPr algn="ctr"/>
                      <a:r>
                        <a:rPr lang="fa-IR" dirty="0" smtClean="0"/>
                        <a:t>210در 148</a:t>
                      </a:r>
                      <a:endParaRPr lang="en-US"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fa-IR" sz="2800" b="1" dirty="0" smtClean="0">
                <a:latin typeface="Arial" pitchFamily="34" charset="0"/>
                <a:cs typeface="Arial" pitchFamily="34" charset="0"/>
              </a:rPr>
              <a:t>مثالی از یک برچسب تکمیل شده </a:t>
            </a:r>
            <a:endParaRPr lang="en-US" sz="2800" b="1" dirty="0">
              <a:latin typeface="Arial" pitchFamily="34" charset="0"/>
              <a:cs typeface="Arial" pitchFamily="34" charset="0"/>
            </a:endParaRPr>
          </a:p>
        </p:txBody>
      </p:sp>
      <p:pic>
        <p:nvPicPr>
          <p:cNvPr id="1026" name="Picture 2" descr="C:\Users\lenovo\Desktop\۲۰۱۶۰۶۲۰_۲۳۳۹۵۴.jpg"/>
          <p:cNvPicPr>
            <a:picLocks noGrp="1" noChangeAspect="1" noChangeArrowheads="1"/>
          </p:cNvPicPr>
          <p:nvPr>
            <p:ph idx="1"/>
          </p:nvPr>
        </p:nvPicPr>
        <p:blipFill>
          <a:blip r:embed="rId3" cstate="print"/>
          <a:srcRect/>
          <a:stretch>
            <a:fillRect/>
          </a:stretch>
        </p:blipFill>
        <p:spPr bwMode="auto">
          <a:xfrm>
            <a:off x="457200" y="1647825"/>
            <a:ext cx="8229600" cy="4629150"/>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fa-IR" sz="2800" b="1" dirty="0" smtClean="0">
                <a:latin typeface="Arial" pitchFamily="34" charset="0"/>
                <a:cs typeface="Arial" pitchFamily="34" charset="0"/>
              </a:rPr>
              <a:t>عبارات ریسک (درج شده درون برچسب ها )</a:t>
            </a:r>
            <a:endParaRPr lang="en-US" sz="2800" b="1"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524000"/>
          <a:ext cx="8229600" cy="4800600"/>
        </p:xfrm>
        <a:graphic>
          <a:graphicData uri="http://schemas.openxmlformats.org/drawingml/2006/table">
            <a:tbl>
              <a:tblPr firstRow="1" bandRow="1">
                <a:tableStyleId>{21E4AEA4-8DFA-4A89-87EB-49C32662AFE0}</a:tableStyleId>
              </a:tblPr>
              <a:tblGrid>
                <a:gridCol w="6477000"/>
                <a:gridCol w="1752600"/>
              </a:tblGrid>
              <a:tr h="600075">
                <a:tc>
                  <a:txBody>
                    <a:bodyPr/>
                    <a:lstStyle/>
                    <a:p>
                      <a:pPr algn="ctr"/>
                      <a:r>
                        <a:rPr lang="fa-IR" dirty="0" smtClean="0"/>
                        <a:t>قابل</a:t>
                      </a:r>
                      <a:r>
                        <a:rPr lang="fa-IR" baseline="0" dirty="0" smtClean="0"/>
                        <a:t> انفجار هنگامی که خشک است </a:t>
                      </a:r>
                      <a:endParaRPr lang="en-US" dirty="0"/>
                    </a:p>
                  </a:txBody>
                  <a:tcPr/>
                </a:tc>
                <a:tc>
                  <a:txBody>
                    <a:bodyPr/>
                    <a:lstStyle/>
                    <a:p>
                      <a:pPr algn="ctr"/>
                      <a:r>
                        <a:rPr lang="en-US" dirty="0" smtClean="0"/>
                        <a:t>R1</a:t>
                      </a:r>
                      <a:endParaRPr lang="en-US" dirty="0"/>
                    </a:p>
                  </a:txBody>
                  <a:tcPr/>
                </a:tc>
              </a:tr>
              <a:tr h="600075">
                <a:tc>
                  <a:txBody>
                    <a:bodyPr/>
                    <a:lstStyle/>
                    <a:p>
                      <a:pPr algn="ctr"/>
                      <a:r>
                        <a:rPr lang="fa-IR" dirty="0" smtClean="0"/>
                        <a:t>ریسک قابل انفجار در اثر شوک ، اصطحکاک یا سایر منابع</a:t>
                      </a:r>
                      <a:r>
                        <a:rPr lang="fa-IR" baseline="0" dirty="0" smtClean="0"/>
                        <a:t> احتراق </a:t>
                      </a:r>
                      <a:endParaRPr lang="en-US" dirty="0"/>
                    </a:p>
                  </a:txBody>
                  <a:tcPr/>
                </a:tc>
                <a:tc>
                  <a:txBody>
                    <a:bodyPr/>
                    <a:lstStyle/>
                    <a:p>
                      <a:pPr algn="ctr"/>
                      <a:r>
                        <a:rPr lang="en-US" dirty="0" smtClean="0"/>
                        <a:t>R2</a:t>
                      </a:r>
                      <a:endParaRPr lang="en-US" dirty="0"/>
                    </a:p>
                  </a:txBody>
                  <a:tcPr/>
                </a:tc>
              </a:tr>
              <a:tr h="600075">
                <a:tc>
                  <a:txBody>
                    <a:bodyPr/>
                    <a:lstStyle/>
                    <a:p>
                      <a:pPr algn="ctr"/>
                      <a:r>
                        <a:rPr lang="fa-IR" dirty="0" smtClean="0"/>
                        <a:t>ریسک بی نهایت زیاد انفجار در اثر شوک ،اصطحکاک یا سایر منابع احتراق</a:t>
                      </a:r>
                      <a:endParaRPr lang="en-US" dirty="0"/>
                    </a:p>
                  </a:txBody>
                  <a:tcPr/>
                </a:tc>
                <a:tc>
                  <a:txBody>
                    <a:bodyPr/>
                    <a:lstStyle/>
                    <a:p>
                      <a:pPr algn="ctr"/>
                      <a:r>
                        <a:rPr lang="en-US" dirty="0" smtClean="0"/>
                        <a:t>R3</a:t>
                      </a:r>
                      <a:endParaRPr lang="en-US" dirty="0"/>
                    </a:p>
                  </a:txBody>
                  <a:tcPr/>
                </a:tc>
              </a:tr>
              <a:tr h="600075">
                <a:tc>
                  <a:txBody>
                    <a:bodyPr/>
                    <a:lstStyle/>
                    <a:p>
                      <a:pPr algn="ctr"/>
                      <a:r>
                        <a:rPr lang="fa-IR" dirty="0" smtClean="0"/>
                        <a:t>ترکیبات فلزی منفجره بسیار حساس شکل می دهد </a:t>
                      </a:r>
                      <a:endParaRPr lang="en-US" dirty="0"/>
                    </a:p>
                  </a:txBody>
                  <a:tcPr/>
                </a:tc>
                <a:tc>
                  <a:txBody>
                    <a:bodyPr/>
                    <a:lstStyle/>
                    <a:p>
                      <a:pPr algn="ctr"/>
                      <a:r>
                        <a:rPr lang="en-US" dirty="0" smtClean="0"/>
                        <a:t>R4</a:t>
                      </a:r>
                      <a:endParaRPr lang="en-US" dirty="0"/>
                    </a:p>
                  </a:txBody>
                  <a:tcPr/>
                </a:tc>
              </a:tr>
              <a:tr h="600075">
                <a:tc>
                  <a:txBody>
                    <a:bodyPr/>
                    <a:lstStyle/>
                    <a:p>
                      <a:pPr algn="ctr"/>
                      <a:r>
                        <a:rPr lang="fa-IR" dirty="0" smtClean="0"/>
                        <a:t>سوختگی شدید ایجاد می کند </a:t>
                      </a:r>
                      <a:endParaRPr lang="en-US" dirty="0"/>
                    </a:p>
                  </a:txBody>
                  <a:tcPr/>
                </a:tc>
                <a:tc>
                  <a:txBody>
                    <a:bodyPr/>
                    <a:lstStyle/>
                    <a:p>
                      <a:pPr algn="ctr"/>
                      <a:r>
                        <a:rPr lang="en-US" dirty="0" smtClean="0"/>
                        <a:t>R</a:t>
                      </a:r>
                      <a:r>
                        <a:rPr lang="fa-IR" dirty="0" smtClean="0"/>
                        <a:t>3</a:t>
                      </a:r>
                      <a:r>
                        <a:rPr lang="en-US" dirty="0" smtClean="0"/>
                        <a:t>6</a:t>
                      </a:r>
                      <a:endParaRPr lang="en-US" dirty="0"/>
                    </a:p>
                  </a:txBody>
                  <a:tcPr/>
                </a:tc>
              </a:tr>
              <a:tr h="600075">
                <a:tc>
                  <a:txBody>
                    <a:bodyPr/>
                    <a:lstStyle/>
                    <a:p>
                      <a:pPr algn="ctr"/>
                      <a:r>
                        <a:rPr lang="fa-IR" dirty="0" smtClean="0"/>
                        <a:t>خطرناک برای لایه ازن </a:t>
                      </a:r>
                      <a:endParaRPr lang="en-US" dirty="0"/>
                    </a:p>
                  </a:txBody>
                  <a:tcPr/>
                </a:tc>
                <a:tc>
                  <a:txBody>
                    <a:bodyPr/>
                    <a:lstStyle/>
                    <a:p>
                      <a:pPr algn="ctr"/>
                      <a:r>
                        <a:rPr lang="en-US" dirty="0" smtClean="0"/>
                        <a:t>R</a:t>
                      </a:r>
                      <a:r>
                        <a:rPr lang="fa-IR" dirty="0" smtClean="0"/>
                        <a:t>59</a:t>
                      </a:r>
                      <a:endParaRPr lang="en-US" dirty="0"/>
                    </a:p>
                  </a:txBody>
                  <a:tcPr/>
                </a:tc>
              </a:tr>
              <a:tr h="600075">
                <a:tc>
                  <a:txBody>
                    <a:bodyPr/>
                    <a:lstStyle/>
                    <a:p>
                      <a:pPr algn="ctr"/>
                      <a:r>
                        <a:rPr lang="fa-IR" dirty="0" smtClean="0"/>
                        <a:t>می تواند سبب آسیب به نوزادان شیر خوار شود </a:t>
                      </a:r>
                      <a:endParaRPr lang="en-US" dirty="0"/>
                    </a:p>
                  </a:txBody>
                  <a:tcPr/>
                </a:tc>
                <a:tc>
                  <a:txBody>
                    <a:bodyPr/>
                    <a:lstStyle/>
                    <a:p>
                      <a:pPr algn="ctr"/>
                      <a:r>
                        <a:rPr lang="en-US" dirty="0" smtClean="0"/>
                        <a:t>R64</a:t>
                      </a:r>
                      <a:endParaRPr lang="en-US" dirty="0"/>
                    </a:p>
                  </a:txBody>
                  <a:tcPr/>
                </a:tc>
              </a:tr>
              <a:tr h="600075">
                <a:tc>
                  <a:txBody>
                    <a:bodyPr/>
                    <a:lstStyle/>
                    <a:p>
                      <a:pPr algn="ctr"/>
                      <a:r>
                        <a:rPr lang="fa-IR" dirty="0" smtClean="0"/>
                        <a:t>با</a:t>
                      </a:r>
                      <a:r>
                        <a:rPr lang="fa-IR" baseline="0" dirty="0" smtClean="0"/>
                        <a:t> آب به شدت واکنش داده و گازهای بسیار سمی ،قابل اشتعال آزاد می کند </a:t>
                      </a:r>
                      <a:endParaRPr lang="en-US" dirty="0"/>
                    </a:p>
                  </a:txBody>
                  <a:tcPr/>
                </a:tc>
                <a:tc>
                  <a:txBody>
                    <a:bodyPr/>
                    <a:lstStyle/>
                    <a:p>
                      <a:pPr algn="ctr"/>
                      <a:r>
                        <a:rPr lang="en-US" dirty="0" smtClean="0"/>
                        <a:t>R15/29</a:t>
                      </a:r>
                      <a:endParaRPr lang="en-US"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a:bodyPr>
          <a:lstStyle/>
          <a:p>
            <a:pPr algn="ctr"/>
            <a:r>
              <a:rPr lang="fa-IR" sz="2800" b="1" dirty="0" smtClean="0">
                <a:latin typeface="Arial" pitchFamily="34" charset="0"/>
                <a:cs typeface="Arial" pitchFamily="34" charset="0"/>
              </a:rPr>
              <a:t>عبارات ایمنی درون بر چسب ها ی شیمیایی </a:t>
            </a:r>
            <a:endParaRPr lang="en-US" sz="2800" b="1"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295400"/>
          <a:ext cx="8229600" cy="5257800"/>
        </p:xfrm>
        <a:graphic>
          <a:graphicData uri="http://schemas.openxmlformats.org/drawingml/2006/table">
            <a:tbl>
              <a:tblPr firstRow="1" bandRow="1">
                <a:tableStyleId>{5C22544A-7EE6-4342-B048-85BDC9FD1C3A}</a:tableStyleId>
              </a:tblPr>
              <a:tblGrid>
                <a:gridCol w="6400800"/>
                <a:gridCol w="1828800"/>
              </a:tblGrid>
              <a:tr h="657225">
                <a:tc>
                  <a:txBody>
                    <a:bodyPr/>
                    <a:lstStyle/>
                    <a:p>
                      <a:pPr algn="ctr"/>
                      <a:r>
                        <a:rPr lang="fa-IR" dirty="0" smtClean="0"/>
                        <a:t>در</a:t>
                      </a:r>
                      <a:r>
                        <a:rPr lang="fa-IR" baseline="0" dirty="0" smtClean="0"/>
                        <a:t> ظرف بسته نگهداری شود </a:t>
                      </a:r>
                      <a:endParaRPr lang="en-US" dirty="0"/>
                    </a:p>
                  </a:txBody>
                  <a:tcPr/>
                </a:tc>
                <a:tc>
                  <a:txBody>
                    <a:bodyPr/>
                    <a:lstStyle/>
                    <a:p>
                      <a:pPr algn="ctr"/>
                      <a:r>
                        <a:rPr lang="en-US" dirty="0" smtClean="0"/>
                        <a:t>S1</a:t>
                      </a:r>
                      <a:endParaRPr lang="en-US" dirty="0"/>
                    </a:p>
                  </a:txBody>
                  <a:tcPr/>
                </a:tc>
              </a:tr>
              <a:tr h="657225">
                <a:tc>
                  <a:txBody>
                    <a:bodyPr/>
                    <a:lstStyle/>
                    <a:p>
                      <a:pPr algn="ctr"/>
                      <a:r>
                        <a:rPr lang="fa-IR" dirty="0" smtClean="0"/>
                        <a:t>دور از دسترس کودکان نگهداری شود </a:t>
                      </a:r>
                      <a:endParaRPr lang="en-US" dirty="0"/>
                    </a:p>
                  </a:txBody>
                  <a:tcPr/>
                </a:tc>
                <a:tc>
                  <a:txBody>
                    <a:bodyPr/>
                    <a:lstStyle/>
                    <a:p>
                      <a:pPr algn="ctr"/>
                      <a:r>
                        <a:rPr lang="en-US" dirty="0" smtClean="0"/>
                        <a:t>S2</a:t>
                      </a:r>
                      <a:endParaRPr lang="en-US" dirty="0"/>
                    </a:p>
                  </a:txBody>
                  <a:tcPr/>
                </a:tc>
              </a:tr>
              <a:tr h="657225">
                <a:tc>
                  <a:txBody>
                    <a:bodyPr/>
                    <a:lstStyle/>
                    <a:p>
                      <a:pPr algn="ctr"/>
                      <a:r>
                        <a:rPr lang="fa-IR" dirty="0" smtClean="0"/>
                        <a:t>در مکان خنک نگهداری شود </a:t>
                      </a:r>
                      <a:endParaRPr lang="en-US" dirty="0"/>
                    </a:p>
                  </a:txBody>
                  <a:tcPr/>
                </a:tc>
                <a:tc>
                  <a:txBody>
                    <a:bodyPr/>
                    <a:lstStyle/>
                    <a:p>
                      <a:pPr algn="ctr"/>
                      <a:r>
                        <a:rPr lang="en-US" dirty="0" smtClean="0"/>
                        <a:t>S3</a:t>
                      </a:r>
                      <a:endParaRPr lang="en-US" dirty="0"/>
                    </a:p>
                  </a:txBody>
                  <a:tcPr/>
                </a:tc>
              </a:tr>
              <a:tr h="657225">
                <a:tc>
                  <a:txBody>
                    <a:bodyPr/>
                    <a:lstStyle/>
                    <a:p>
                      <a:pPr algn="ctr"/>
                      <a:r>
                        <a:rPr lang="fa-IR" dirty="0" smtClean="0"/>
                        <a:t>در موارد آتش سوزی و انفجار دود و فیوم استنشاق نشود </a:t>
                      </a:r>
                      <a:endParaRPr lang="en-US" dirty="0"/>
                    </a:p>
                  </a:txBody>
                  <a:tcPr/>
                </a:tc>
                <a:tc>
                  <a:txBody>
                    <a:bodyPr/>
                    <a:lstStyle/>
                    <a:p>
                      <a:pPr algn="ctr"/>
                      <a:r>
                        <a:rPr lang="en-US" dirty="0" smtClean="0"/>
                        <a:t>S41</a:t>
                      </a:r>
                      <a:endParaRPr lang="en-US" dirty="0"/>
                    </a:p>
                  </a:txBody>
                  <a:tcPr/>
                </a:tc>
              </a:tr>
              <a:tr h="657225">
                <a:tc>
                  <a:txBody>
                    <a:bodyPr/>
                    <a:lstStyle/>
                    <a:p>
                      <a:pPr algn="ctr"/>
                      <a:r>
                        <a:rPr lang="fa-IR" dirty="0" smtClean="0"/>
                        <a:t>از رها شدن به محیط زیست خودداری</a:t>
                      </a:r>
                      <a:r>
                        <a:rPr lang="fa-IR" baseline="0" dirty="0" smtClean="0"/>
                        <a:t> شود . به دیتا شیت مراجعه شود </a:t>
                      </a:r>
                      <a:endParaRPr lang="en-US" dirty="0"/>
                    </a:p>
                  </a:txBody>
                  <a:tcPr/>
                </a:tc>
                <a:tc>
                  <a:txBody>
                    <a:bodyPr/>
                    <a:lstStyle/>
                    <a:p>
                      <a:pPr algn="ctr"/>
                      <a:r>
                        <a:rPr lang="en-US" dirty="0" smtClean="0"/>
                        <a:t>S61</a:t>
                      </a:r>
                      <a:endParaRPr lang="en-US" dirty="0"/>
                    </a:p>
                  </a:txBody>
                  <a:tcPr/>
                </a:tc>
              </a:tr>
              <a:tr h="657225">
                <a:tc>
                  <a:txBody>
                    <a:bodyPr/>
                    <a:lstStyle/>
                    <a:p>
                      <a:pPr algn="ctr"/>
                      <a:r>
                        <a:rPr lang="fa-IR" dirty="0" smtClean="0"/>
                        <a:t>در صورت خوردن استفراغ القا نشود. فورا</a:t>
                      </a:r>
                      <a:r>
                        <a:rPr lang="fa-IR" baseline="0" dirty="0" smtClean="0"/>
                        <a:t> ارجاع به پزشک شود .</a:t>
                      </a:r>
                      <a:endParaRPr lang="en-US" dirty="0"/>
                    </a:p>
                  </a:txBody>
                  <a:tcPr/>
                </a:tc>
                <a:tc>
                  <a:txBody>
                    <a:bodyPr/>
                    <a:lstStyle/>
                    <a:p>
                      <a:pPr algn="ctr"/>
                      <a:r>
                        <a:rPr lang="en-US" dirty="0" smtClean="0"/>
                        <a:t>S62</a:t>
                      </a:r>
                      <a:endParaRPr lang="en-US" dirty="0"/>
                    </a:p>
                  </a:txBody>
                  <a:tcPr/>
                </a:tc>
              </a:tr>
              <a:tr h="657225">
                <a:tc>
                  <a:txBody>
                    <a:bodyPr/>
                    <a:lstStyle/>
                    <a:p>
                      <a:pPr algn="ctr"/>
                      <a:r>
                        <a:rPr lang="fa-IR" dirty="0" smtClean="0"/>
                        <a:t>قفل شده و دور از دسترس کودکان نگهداری شود </a:t>
                      </a:r>
                      <a:endParaRPr lang="en-US" dirty="0"/>
                    </a:p>
                  </a:txBody>
                  <a:tcPr/>
                </a:tc>
                <a:tc>
                  <a:txBody>
                    <a:bodyPr/>
                    <a:lstStyle/>
                    <a:p>
                      <a:pPr algn="ctr"/>
                      <a:r>
                        <a:rPr lang="en-US" dirty="0" smtClean="0"/>
                        <a:t>S1/S2</a:t>
                      </a:r>
                      <a:endParaRPr lang="en-US" dirty="0"/>
                    </a:p>
                  </a:txBody>
                  <a:tcPr/>
                </a:tc>
              </a:tr>
              <a:tr h="657225">
                <a:tc>
                  <a:txBody>
                    <a:bodyPr/>
                    <a:lstStyle/>
                    <a:p>
                      <a:pPr algn="ctr"/>
                      <a:r>
                        <a:rPr lang="fa-IR" smtClean="0"/>
                        <a:t>از دستکش</a:t>
                      </a:r>
                      <a:r>
                        <a:rPr lang="fa-IR" baseline="0" smtClean="0"/>
                        <a:t> و حفاظت چشمی و صورتی مناسب استفاده شود </a:t>
                      </a:r>
                      <a:endParaRPr lang="en-US"/>
                    </a:p>
                  </a:txBody>
                  <a:tcPr/>
                </a:tc>
                <a:tc>
                  <a:txBody>
                    <a:bodyPr/>
                    <a:lstStyle/>
                    <a:p>
                      <a:pPr algn="ctr"/>
                      <a:r>
                        <a:rPr lang="en-US" dirty="0" smtClean="0"/>
                        <a:t>S37/39</a:t>
                      </a:r>
                      <a:endParaRPr lang="en-US"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2819400"/>
          </a:xfrm>
          <a:effectLst>
            <a:outerShdw blurRad="50800" dist="38100" dir="18900000" algn="bl" rotWithShape="0">
              <a:prstClr val="black">
                <a:alpha val="40000"/>
              </a:prstClr>
            </a:outerShdw>
          </a:effectLst>
        </p:spPr>
        <p:txBody>
          <a:bodyPr>
            <a:normAutofit/>
          </a:bodyPr>
          <a:lstStyle/>
          <a:p>
            <a:pPr algn="ctr"/>
            <a:r>
              <a:rPr lang="fa-IR" b="1" dirty="0" smtClean="0">
                <a:latin typeface="Arial" pitchFamily="34" charset="0"/>
                <a:cs typeface="Arial" pitchFamily="34" charset="0"/>
              </a:rPr>
              <a:t>برنامه مدیریت حوادث شیمیایی </a:t>
            </a:r>
            <a:r>
              <a:rPr lang="fa-IR" dirty="0" smtClean="0"/>
              <a:t/>
            </a:r>
            <a:br>
              <a:rPr lang="fa-IR"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fa-IR" sz="3600" b="1" dirty="0" smtClean="0">
                <a:latin typeface="Arial" pitchFamily="34" charset="0"/>
                <a:cs typeface="Arial" pitchFamily="34" charset="0"/>
              </a:rPr>
              <a:t>برگه های اطلاعات ایمنی ماده شیمیایی</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676400"/>
            <a:ext cx="8229600" cy="4648200"/>
          </a:xfrm>
        </p:spPr>
        <p:txBody>
          <a:bodyPr>
            <a:normAutofit/>
          </a:bodyPr>
          <a:lstStyle/>
          <a:p>
            <a:pPr algn="just" rtl="1">
              <a:buNone/>
            </a:pPr>
            <a:r>
              <a:rPr lang="fa-IR" dirty="0" smtClean="0"/>
              <a:t>برگه های اطلاعات ايمني ماده شيميايي برگه هايي هستند كه اطلاعات مورد نياز برای كار ايمن با مواد شيميايي خطرناک را فراهم مي آورند معمولا یک </a:t>
            </a:r>
            <a:r>
              <a:rPr lang="en-US" dirty="0" smtClean="0">
                <a:solidFill>
                  <a:srgbClr val="FF0000"/>
                </a:solidFill>
              </a:rPr>
              <a:t>MSDS </a:t>
            </a:r>
            <a:r>
              <a:rPr lang="fa-IR" dirty="0" smtClean="0"/>
              <a:t>حاوی اطلاعاتي نظير خصوصيات ماده، سميت،واكنش پذير بودن و احتياطات لازم در هنگام استفاده به عنوان مثال جداسازی از مواد ناسازگار، روشهای صحيح كار و جابجايي ماده، كمک های اوليه و اقدامات اضطراری، سيستمهای تهويه و وسايل حفاظت فردی لازم می باشد.</a:t>
            </a:r>
            <a:r>
              <a:rPr lang="fa-IR" b="1" dirty="0" smtClean="0"/>
              <a:t>در </a:t>
            </a:r>
            <a:r>
              <a:rPr lang="fa-IR" b="1" dirty="0" smtClean="0">
                <a:solidFill>
                  <a:srgbClr val="FF0000"/>
                </a:solidFill>
              </a:rPr>
              <a:t>سیستم </a:t>
            </a:r>
            <a:r>
              <a:rPr lang="en-US" b="1" dirty="0" smtClean="0">
                <a:solidFill>
                  <a:srgbClr val="FF0000"/>
                </a:solidFill>
              </a:rPr>
              <a:t>GHS</a:t>
            </a:r>
            <a:r>
              <a:rPr lang="fa-IR" b="1" dirty="0" smtClean="0"/>
              <a:t> اين برگه ها به نام برگه های اطلاعات ايمني</a:t>
            </a:r>
            <a:r>
              <a:rPr lang="en-US" b="1" dirty="0" smtClean="0"/>
              <a:t> </a:t>
            </a:r>
            <a:r>
              <a:rPr lang="en-US" b="1" dirty="0" smtClean="0">
                <a:solidFill>
                  <a:srgbClr val="FF0000"/>
                </a:solidFill>
              </a:rPr>
              <a:t>SDS)</a:t>
            </a:r>
            <a:r>
              <a:rPr lang="fa-IR" b="1" dirty="0" smtClean="0">
                <a:solidFill>
                  <a:srgbClr val="FF0000"/>
                </a:solidFill>
              </a:rPr>
              <a:t>) </a:t>
            </a:r>
            <a:r>
              <a:rPr lang="fa-IR" b="1" dirty="0" smtClean="0"/>
              <a:t>نامیده شده و برای</a:t>
            </a:r>
            <a:r>
              <a:rPr lang="fa-IR" dirty="0" smtClean="0"/>
              <a:t>هماهنگ نمودن آنها يک فرمت استاندارد همراه با </a:t>
            </a:r>
            <a:r>
              <a:rPr lang="fa-IR" dirty="0" smtClean="0">
                <a:solidFill>
                  <a:srgbClr val="FF0000"/>
                </a:solidFill>
              </a:rPr>
              <a:t>16</a:t>
            </a:r>
            <a:r>
              <a:rPr lang="fa-IR" dirty="0" smtClean="0"/>
              <a:t> عنوان پيشنهاد گرديده است</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rtl="1"/>
            <a:r>
              <a:rPr lang="fa-IR" sz="2400" b="1" dirty="0" smtClean="0">
                <a:solidFill>
                  <a:schemeClr val="accent5">
                    <a:lumMod val="75000"/>
                  </a:schemeClr>
                </a:solidFill>
                <a:latin typeface="Arial" pitchFamily="34" charset="0"/>
                <a:cs typeface="Arial" pitchFamily="34" charset="0"/>
              </a:rPr>
              <a:t>مشخصات یک برگه اطلاعات ایمنی (</a:t>
            </a:r>
            <a:r>
              <a:rPr lang="en-US" sz="2400" b="1" dirty="0" smtClean="0">
                <a:solidFill>
                  <a:schemeClr val="accent5">
                    <a:lumMod val="75000"/>
                  </a:schemeClr>
                </a:solidFill>
                <a:latin typeface="Arial" pitchFamily="34" charset="0"/>
                <a:cs typeface="Arial" pitchFamily="34" charset="0"/>
              </a:rPr>
              <a:t>SDS</a:t>
            </a:r>
            <a:r>
              <a:rPr lang="fa-IR" sz="2400" b="1" dirty="0" smtClean="0">
                <a:solidFill>
                  <a:schemeClr val="accent5">
                    <a:lumMod val="75000"/>
                  </a:schemeClr>
                </a:solidFill>
                <a:latin typeface="Arial" pitchFamily="34" charset="0"/>
                <a:cs typeface="Arial" pitchFamily="34" charset="0"/>
              </a:rPr>
              <a:t>) با فرمت هماهنگ (</a:t>
            </a:r>
            <a:r>
              <a:rPr lang="en-US" sz="2400" b="1" dirty="0" smtClean="0">
                <a:solidFill>
                  <a:schemeClr val="accent5">
                    <a:lumMod val="75000"/>
                  </a:schemeClr>
                </a:solidFill>
                <a:latin typeface="Arial" pitchFamily="34" charset="0"/>
                <a:cs typeface="Arial" pitchFamily="34" charset="0"/>
              </a:rPr>
              <a:t>GHS</a:t>
            </a:r>
            <a:r>
              <a:rPr lang="fa-IR" sz="2400" b="1" dirty="0" smtClean="0">
                <a:solidFill>
                  <a:schemeClr val="accent5">
                    <a:lumMod val="75000"/>
                  </a:schemeClr>
                </a:solidFill>
                <a:latin typeface="Arial" pitchFamily="34" charset="0"/>
                <a:cs typeface="Arial" pitchFamily="34" charset="0"/>
              </a:rPr>
              <a:t>)</a:t>
            </a:r>
            <a:endParaRPr lang="en-US" sz="2400" b="1" dirty="0">
              <a:solidFill>
                <a:schemeClr val="accent5">
                  <a:lumMod val="75000"/>
                </a:schemeClr>
              </a:solidFill>
              <a:latin typeface="Arial" pitchFamily="34" charset="0"/>
              <a:cs typeface="Arial" pitchFamily="34" charset="0"/>
            </a:endParaRPr>
          </a:p>
        </p:txBody>
      </p:sp>
      <p:sp>
        <p:nvSpPr>
          <p:cNvPr id="4" name="Content Placeholder 3"/>
          <p:cNvSpPr>
            <a:spLocks noGrp="1"/>
          </p:cNvSpPr>
          <p:nvPr>
            <p:ph sz="half" idx="1"/>
          </p:nvPr>
        </p:nvSpPr>
        <p:spPr>
          <a:xfrm>
            <a:off x="457200" y="1752600"/>
            <a:ext cx="4038600" cy="4602325"/>
          </a:xfrm>
        </p:spPr>
        <p:txBody>
          <a:bodyPr>
            <a:normAutofit fontScale="92500"/>
          </a:bodyPr>
          <a:lstStyle/>
          <a:p>
            <a:pPr algn="r" rtl="1"/>
            <a:r>
              <a:rPr lang="fa-IR" dirty="0" smtClean="0"/>
              <a:t>كنترل تماس و حفاظت فردی</a:t>
            </a:r>
          </a:p>
          <a:p>
            <a:pPr algn="r" rtl="1"/>
            <a:r>
              <a:rPr lang="fa-IR" dirty="0" smtClean="0"/>
              <a:t>خصوصیات فیزيكوشیمیايی</a:t>
            </a:r>
          </a:p>
          <a:p>
            <a:pPr algn="r" rtl="1"/>
            <a:r>
              <a:rPr lang="fa-IR" dirty="0" smtClean="0"/>
              <a:t>پايداری و واكنش پذيری</a:t>
            </a:r>
          </a:p>
          <a:p>
            <a:pPr algn="r" rtl="1"/>
            <a:r>
              <a:rPr lang="fa-IR" dirty="0" smtClean="0"/>
              <a:t>اطلاعات سم شناسی</a:t>
            </a:r>
          </a:p>
          <a:p>
            <a:pPr algn="r" rtl="1"/>
            <a:r>
              <a:rPr lang="fa-IR" dirty="0" smtClean="0"/>
              <a:t>اطلاعات اكولوزيكی و زيست محیطی</a:t>
            </a:r>
          </a:p>
          <a:p>
            <a:pPr algn="r" rtl="1"/>
            <a:r>
              <a:rPr lang="fa-IR" dirty="0" smtClean="0"/>
              <a:t>نحوه دفع مواد زائد</a:t>
            </a:r>
          </a:p>
          <a:p>
            <a:pPr algn="r" rtl="1"/>
            <a:r>
              <a:rPr lang="fa-IR" dirty="0" smtClean="0"/>
              <a:t>اطلاعات حمل و نقل</a:t>
            </a:r>
          </a:p>
          <a:p>
            <a:pPr algn="r" rtl="1"/>
            <a:r>
              <a:rPr lang="fa-IR" dirty="0" smtClean="0"/>
              <a:t>اطلاعات مقرراتی شامل استانداردها</a:t>
            </a:r>
          </a:p>
          <a:p>
            <a:pPr algn="r" rtl="1"/>
            <a:r>
              <a:rPr lang="fa-IR" dirty="0" smtClean="0"/>
              <a:t>ساير اطلاعات لازم</a:t>
            </a:r>
            <a:endParaRPr lang="en-US" dirty="0"/>
          </a:p>
        </p:txBody>
      </p:sp>
      <p:sp>
        <p:nvSpPr>
          <p:cNvPr id="5" name="Content Placeholder 4"/>
          <p:cNvSpPr>
            <a:spLocks noGrp="1"/>
          </p:cNvSpPr>
          <p:nvPr>
            <p:ph sz="half" idx="2"/>
          </p:nvPr>
        </p:nvSpPr>
        <p:spPr>
          <a:xfrm>
            <a:off x="4648200" y="1828800"/>
            <a:ext cx="4038600" cy="4526125"/>
          </a:xfrm>
        </p:spPr>
        <p:txBody>
          <a:bodyPr>
            <a:normAutofit fontScale="92500"/>
          </a:bodyPr>
          <a:lstStyle/>
          <a:p>
            <a:pPr algn="r" rtl="1"/>
            <a:r>
              <a:rPr lang="fa-IR" dirty="0" smtClean="0"/>
              <a:t>مشخصات سازنده/ فروشنده</a:t>
            </a:r>
          </a:p>
          <a:p>
            <a:pPr algn="r" rtl="1"/>
            <a:r>
              <a:rPr lang="fa-IR" dirty="0" smtClean="0"/>
              <a:t>مشخصات خطر</a:t>
            </a:r>
          </a:p>
          <a:p>
            <a:pPr algn="r" rtl="1"/>
            <a:r>
              <a:rPr lang="fa-IR" dirty="0" smtClean="0"/>
              <a:t>اطلاعات تركیبات و اجزاء تشكیل دهنده</a:t>
            </a:r>
          </a:p>
          <a:p>
            <a:pPr algn="r" rtl="1"/>
            <a:r>
              <a:rPr lang="fa-IR" dirty="0" smtClean="0"/>
              <a:t>كمك های اولیه</a:t>
            </a:r>
          </a:p>
          <a:p>
            <a:pPr algn="r" rtl="1"/>
            <a:r>
              <a:rPr lang="fa-IR" dirty="0" smtClean="0"/>
              <a:t>اقدامات آتش نشانی</a:t>
            </a:r>
          </a:p>
          <a:p>
            <a:pPr algn="r" rtl="1"/>
            <a:r>
              <a:rPr lang="fa-IR" dirty="0" smtClean="0"/>
              <a:t>اقدامات در شرايط اضطراری شامل ريخت و پاش های احتمالی</a:t>
            </a:r>
          </a:p>
          <a:p>
            <a:pPr algn="r" rtl="1"/>
            <a:r>
              <a:rPr lang="fa-IR" dirty="0" smtClean="0"/>
              <a:t>نگهداری و انبارداری</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up)">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down)">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down)">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down)">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wipe(down)">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wipe(down)">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wipe(down)">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wipe(down)">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wipe(down)">
                                      <p:cBhvr>
                                        <p:cTn id="77" dur="500"/>
                                        <p:tgtEl>
                                          <p:spTgt spid="4">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wipe(down)">
                                      <p:cBhvr>
                                        <p:cTn id="8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715512"/>
          </a:xfrm>
        </p:spPr>
        <p:txBody>
          <a:bodyPr>
            <a:normAutofit/>
          </a:bodyPr>
          <a:lstStyle/>
          <a:p>
            <a:pPr algn="just" rtl="1"/>
            <a:r>
              <a:rPr lang="fa-IR" sz="2400" b="1" dirty="0" smtClean="0">
                <a:solidFill>
                  <a:schemeClr val="accent2">
                    <a:lumMod val="50000"/>
                  </a:schemeClr>
                </a:solidFill>
                <a:latin typeface="Arial" pitchFamily="34" charset="0"/>
                <a:cs typeface="Arial" pitchFamily="34" charset="0"/>
              </a:rPr>
              <a:t>بطور كلي سازندگان و وارد كنندگان مواد شيميايي موظفند كه برگه های</a:t>
            </a:r>
            <a:r>
              <a:rPr lang="en-US" sz="2400" b="1" dirty="0" smtClean="0">
                <a:solidFill>
                  <a:schemeClr val="accent2">
                    <a:lumMod val="50000"/>
                  </a:schemeClr>
                </a:solidFill>
                <a:latin typeface="Arial" pitchFamily="34" charset="0"/>
                <a:cs typeface="Arial" pitchFamily="34" charset="0"/>
              </a:rPr>
              <a:t> MSDS</a:t>
            </a:r>
            <a:r>
              <a:rPr lang="fa-IR" sz="2400" b="1" dirty="0" smtClean="0">
                <a:solidFill>
                  <a:schemeClr val="accent2">
                    <a:lumMod val="50000"/>
                  </a:schemeClr>
                </a:solidFill>
                <a:latin typeface="Arial" pitchFamily="34" charset="0"/>
                <a:cs typeface="Arial" pitchFamily="34" charset="0"/>
              </a:rPr>
              <a:t> را برای تهيه مواد خطرناک توليدی خود تهيه و عرضه نمايند. موادی كه از خارج از كشور تهيه مي شوند، علاوه بار </a:t>
            </a:r>
            <a:r>
              <a:rPr lang="en-US" sz="2400" b="1" dirty="0" smtClean="0">
                <a:solidFill>
                  <a:schemeClr val="accent2">
                    <a:lumMod val="50000"/>
                  </a:schemeClr>
                </a:solidFill>
                <a:latin typeface="Arial" pitchFamily="34" charset="0"/>
                <a:cs typeface="Arial" pitchFamily="34" charset="0"/>
              </a:rPr>
              <a:t>MSDS</a:t>
            </a:r>
            <a:r>
              <a:rPr lang="fa-IR" sz="2400" b="1" dirty="0" smtClean="0">
                <a:solidFill>
                  <a:schemeClr val="accent2">
                    <a:lumMod val="50000"/>
                  </a:schemeClr>
                </a:solidFill>
                <a:latin typeface="Arial" pitchFamily="34" charset="0"/>
                <a:cs typeface="Arial" pitchFamily="34" charset="0"/>
              </a:rPr>
              <a:t> كمپاني خارجي بايد دارای جزئيات تماس مربوط به شركتهای داخلي وارد كننده نيز باشند.</a:t>
            </a:r>
            <a:endParaRPr lang="en-US" sz="2400" b="1" dirty="0">
              <a:solidFill>
                <a:schemeClr val="accent2">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752600"/>
            <a:ext cx="8229600" cy="4572000"/>
          </a:xfrm>
        </p:spPr>
        <p:txBody>
          <a:bodyPr/>
          <a:lstStyle/>
          <a:p>
            <a:pPr algn="ctr" rtl="1">
              <a:buNone/>
            </a:pPr>
            <a:endParaRPr lang="fa-IR" dirty="0" smtClean="0"/>
          </a:p>
          <a:p>
            <a:pPr algn="ctr" rtl="1">
              <a:buNone/>
            </a:pPr>
            <a:endParaRPr lang="fa-IR" dirty="0" smtClean="0"/>
          </a:p>
          <a:p>
            <a:pPr algn="ctr" rtl="1">
              <a:buNone/>
            </a:pPr>
            <a:endParaRPr lang="fa-IR" dirty="0" smtClean="0"/>
          </a:p>
          <a:p>
            <a:pPr algn="ctr" rtl="1">
              <a:buNone/>
            </a:pPr>
            <a:endParaRPr lang="en-US" dirty="0">
              <a:solidFill>
                <a:schemeClr val="accent2">
                  <a:lumMod val="50000"/>
                </a:schemeClr>
              </a:solidFill>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524000"/>
          </a:xfrm>
        </p:spPr>
        <p:txBody>
          <a:bodyPr>
            <a:normAutofit fontScale="90000"/>
          </a:bodyPr>
          <a:lstStyle/>
          <a:p>
            <a:pPr algn="ctr" rtl="1"/>
            <a:r>
              <a:rPr lang="fa-IR" sz="3100" b="1" dirty="0" smtClean="0">
                <a:solidFill>
                  <a:srgbClr val="FF0000"/>
                </a:solidFill>
                <a:latin typeface="Arial" pitchFamily="34" charset="0"/>
                <a:cs typeface="Arial" pitchFamily="34" charset="0"/>
              </a:rPr>
              <a:t/>
            </a:r>
            <a:br>
              <a:rPr lang="fa-IR" sz="3100" b="1" dirty="0" smtClean="0">
                <a:solidFill>
                  <a:srgbClr val="FF0000"/>
                </a:solidFill>
                <a:latin typeface="Arial" pitchFamily="34" charset="0"/>
                <a:cs typeface="Arial" pitchFamily="34" charset="0"/>
              </a:rPr>
            </a:br>
            <a:r>
              <a:rPr lang="fa-IR" sz="3100" b="1" dirty="0" smtClean="0">
                <a:solidFill>
                  <a:srgbClr val="FF0000"/>
                </a:solidFill>
                <a:latin typeface="Arial" pitchFamily="34" charset="0"/>
                <a:cs typeface="Arial" pitchFamily="34" charset="0"/>
              </a:rPr>
              <a:t/>
            </a:r>
            <a:br>
              <a:rPr lang="fa-IR" sz="3100" b="1" dirty="0" smtClean="0">
                <a:solidFill>
                  <a:srgbClr val="FF0000"/>
                </a:solidFill>
                <a:latin typeface="Arial" pitchFamily="34" charset="0"/>
                <a:cs typeface="Arial" pitchFamily="34" charset="0"/>
              </a:rPr>
            </a:br>
            <a:r>
              <a:rPr lang="fa-IR" sz="3100" b="1" dirty="0" smtClean="0">
                <a:solidFill>
                  <a:srgbClr val="FF0000"/>
                </a:solidFill>
                <a:latin typeface="Arial" pitchFamily="34" charset="0"/>
                <a:cs typeface="Arial" pitchFamily="34" charset="0"/>
              </a:rPr>
              <a:t/>
            </a:r>
            <a:br>
              <a:rPr lang="fa-IR" sz="3100" b="1" dirty="0" smtClean="0">
                <a:solidFill>
                  <a:srgbClr val="FF0000"/>
                </a:solidFill>
                <a:latin typeface="Arial" pitchFamily="34" charset="0"/>
                <a:cs typeface="Arial" pitchFamily="34" charset="0"/>
              </a:rPr>
            </a:br>
            <a:r>
              <a:rPr lang="fa-IR" sz="3100" b="1" dirty="0" smtClean="0">
                <a:solidFill>
                  <a:srgbClr val="FF0000"/>
                </a:solidFill>
                <a:latin typeface="Arial" pitchFamily="34" charset="0"/>
                <a:cs typeface="Arial" pitchFamily="34" charset="0"/>
              </a:rPr>
              <a:t/>
            </a:r>
            <a:br>
              <a:rPr lang="fa-IR" sz="3100" b="1" dirty="0" smtClean="0">
                <a:solidFill>
                  <a:srgbClr val="FF0000"/>
                </a:solidFill>
                <a:latin typeface="Arial" pitchFamily="34" charset="0"/>
                <a:cs typeface="Arial" pitchFamily="34" charset="0"/>
              </a:rPr>
            </a:br>
            <a:r>
              <a:rPr lang="fa-IR" sz="3100" b="1" dirty="0" smtClean="0">
                <a:solidFill>
                  <a:srgbClr val="FF0000"/>
                </a:solidFill>
                <a:latin typeface="Arial" pitchFamily="34" charset="0"/>
                <a:cs typeface="Arial" pitchFamily="34" charset="0"/>
              </a:rPr>
              <a:t/>
            </a:r>
            <a:br>
              <a:rPr lang="fa-IR" sz="3100" b="1" dirty="0" smtClean="0">
                <a:solidFill>
                  <a:srgbClr val="FF0000"/>
                </a:solidFill>
                <a:latin typeface="Arial" pitchFamily="34" charset="0"/>
                <a:cs typeface="Arial" pitchFamily="34" charset="0"/>
              </a:rPr>
            </a:br>
            <a:r>
              <a:rPr lang="fa-IR" sz="3100" b="1" dirty="0" smtClean="0">
                <a:solidFill>
                  <a:srgbClr val="FF0000"/>
                </a:solidFill>
                <a:latin typeface="Arial" pitchFamily="34" charset="0"/>
                <a:cs typeface="Arial" pitchFamily="34" charset="0"/>
              </a:rPr>
              <a:t>مراجع و انتشارات مرتبط با ايمني مواد شيميايي</a:t>
            </a:r>
            <a:br>
              <a:rPr lang="fa-IR" sz="3100" b="1" dirty="0" smtClean="0">
                <a:solidFill>
                  <a:srgbClr val="FF0000"/>
                </a:solidFill>
                <a:latin typeface="Arial" pitchFamily="34" charset="0"/>
                <a:cs typeface="Arial" pitchFamily="34" charset="0"/>
              </a:rPr>
            </a:br>
            <a:r>
              <a:rPr lang="fa-IR" sz="2200" b="1" dirty="0" smtClean="0">
                <a:latin typeface="Arial" pitchFamily="34" charset="0"/>
                <a:cs typeface="Arial" pitchFamily="34" charset="0"/>
              </a:rPr>
              <a:t>برخي از پايگاه های اينترنتي قابل استفاده در ايمني شيميايي</a:t>
            </a:r>
            <a:r>
              <a:rPr lang="fa-IR" dirty="0" smtClean="0"/>
              <a:t/>
            </a:r>
            <a:br>
              <a:rPr lang="fa-IR" dirty="0" smtClean="0"/>
            </a:br>
            <a:endParaRPr lang="en-US" dirty="0"/>
          </a:p>
        </p:txBody>
      </p:sp>
      <p:graphicFrame>
        <p:nvGraphicFramePr>
          <p:cNvPr id="4" name="Content Placeholder 3"/>
          <p:cNvGraphicFramePr>
            <a:graphicFrameLocks noGrp="1"/>
          </p:cNvGraphicFramePr>
          <p:nvPr>
            <p:ph idx="1"/>
          </p:nvPr>
        </p:nvGraphicFramePr>
        <p:xfrm>
          <a:off x="457200" y="1828800"/>
          <a:ext cx="8229600" cy="4079240"/>
        </p:xfrm>
        <a:graphic>
          <a:graphicData uri="http://schemas.openxmlformats.org/drawingml/2006/table">
            <a:tbl>
              <a:tblPr firstRow="1" bandRow="1">
                <a:tableStyleId>{5C22544A-7EE6-4342-B048-85BDC9FD1C3A}</a:tableStyleId>
              </a:tblPr>
              <a:tblGrid>
                <a:gridCol w="3124200"/>
                <a:gridCol w="5105400"/>
              </a:tblGrid>
              <a:tr h="370840">
                <a:tc>
                  <a:txBody>
                    <a:bodyPr/>
                    <a:lstStyle/>
                    <a:p>
                      <a:r>
                        <a:rPr lang="fa-IR" dirty="0" smtClean="0"/>
                        <a:t>گروه /سازمان</a:t>
                      </a:r>
                      <a:endParaRPr lang="en-US" dirty="0"/>
                    </a:p>
                  </a:txBody>
                  <a:tcPr/>
                </a:tc>
                <a:tc>
                  <a:txBody>
                    <a:bodyPr/>
                    <a:lstStyle/>
                    <a:p>
                      <a:r>
                        <a:rPr lang="fa-IR" dirty="0" smtClean="0"/>
                        <a:t>پایگاه اینترنتی</a:t>
                      </a:r>
                      <a:endParaRPr lang="en-US" dirty="0"/>
                    </a:p>
                  </a:txBody>
                  <a:tcPr/>
                </a:tc>
              </a:tr>
              <a:tr h="370840">
                <a:tc>
                  <a:txBody>
                    <a:bodyPr/>
                    <a:lstStyle/>
                    <a:p>
                      <a:r>
                        <a:rPr kumimoji="0" lang="en-US" sz="1800" kern="1200" baseline="0" dirty="0" smtClean="0">
                          <a:solidFill>
                            <a:schemeClr val="dk1"/>
                          </a:solidFill>
                          <a:latin typeface="+mn-lt"/>
                          <a:ea typeface="+mn-ea"/>
                          <a:cs typeface="+mn-cs"/>
                        </a:rPr>
                        <a:t>ACGIH</a:t>
                      </a:r>
                      <a:endParaRPr lang="en-US" dirty="0"/>
                    </a:p>
                  </a:txBody>
                  <a:tcPr/>
                </a:tc>
                <a:tc>
                  <a:txBody>
                    <a:bodyPr/>
                    <a:lstStyle/>
                    <a:p>
                      <a:r>
                        <a:rPr kumimoji="0" lang="en-US" sz="1800" kern="1200" baseline="0" dirty="0" smtClean="0">
                          <a:solidFill>
                            <a:schemeClr val="dk1"/>
                          </a:solidFill>
                          <a:latin typeface="+mn-lt"/>
                          <a:ea typeface="+mn-ea"/>
                          <a:cs typeface="+mn-cs"/>
                        </a:rPr>
                        <a:t>http://www.acgih.org</a:t>
                      </a:r>
                      <a:endParaRPr lang="en-US" dirty="0"/>
                    </a:p>
                  </a:txBody>
                  <a:tcPr/>
                </a:tc>
              </a:tr>
              <a:tr h="370840">
                <a:tc>
                  <a:txBody>
                    <a:bodyPr/>
                    <a:lstStyle/>
                    <a:p>
                      <a:r>
                        <a:rPr kumimoji="0" lang="en-US" sz="1800" kern="1200" baseline="0" dirty="0" smtClean="0">
                          <a:solidFill>
                            <a:schemeClr val="dk1"/>
                          </a:solidFill>
                          <a:latin typeface="+mn-lt"/>
                          <a:ea typeface="+mn-ea"/>
                          <a:cs typeface="+mn-cs"/>
                        </a:rPr>
                        <a:t>AIHA</a:t>
                      </a:r>
                      <a:endParaRPr lang="en-US" dirty="0"/>
                    </a:p>
                  </a:txBody>
                  <a:tcPr/>
                </a:tc>
                <a:tc>
                  <a:txBody>
                    <a:bodyPr/>
                    <a:lstStyle/>
                    <a:p>
                      <a:r>
                        <a:rPr kumimoji="0" lang="en-US" sz="1800" kern="1200" baseline="0" dirty="0" smtClean="0">
                          <a:solidFill>
                            <a:schemeClr val="dk1"/>
                          </a:solidFill>
                          <a:latin typeface="+mn-lt"/>
                          <a:ea typeface="+mn-ea"/>
                          <a:cs typeface="+mn-cs"/>
                        </a:rPr>
                        <a:t>http://www.aiha.org</a:t>
                      </a:r>
                      <a:endParaRPr lang="en-US" dirty="0"/>
                    </a:p>
                  </a:txBody>
                  <a:tcPr/>
                </a:tc>
              </a:tr>
              <a:tr h="370840">
                <a:tc>
                  <a:txBody>
                    <a:bodyPr/>
                    <a:lstStyle/>
                    <a:p>
                      <a:r>
                        <a:rPr kumimoji="0" lang="en-US" sz="1800" kern="1200" baseline="0" dirty="0" smtClean="0">
                          <a:solidFill>
                            <a:schemeClr val="dk1"/>
                          </a:solidFill>
                          <a:latin typeface="+mn-lt"/>
                          <a:ea typeface="+mn-ea"/>
                          <a:cs typeface="+mn-cs"/>
                        </a:rPr>
                        <a:t>ANSI</a:t>
                      </a:r>
                      <a:endParaRPr lang="en-US" dirty="0"/>
                    </a:p>
                  </a:txBody>
                  <a:tcPr/>
                </a:tc>
                <a:tc>
                  <a:txBody>
                    <a:bodyPr/>
                    <a:lstStyle/>
                    <a:p>
                      <a:r>
                        <a:rPr kumimoji="0" lang="en-US" sz="1800" kern="1200" baseline="0" dirty="0" smtClean="0">
                          <a:solidFill>
                            <a:schemeClr val="dk1"/>
                          </a:solidFill>
                          <a:latin typeface="+mn-lt"/>
                          <a:ea typeface="+mn-ea"/>
                          <a:cs typeface="+mn-cs"/>
                        </a:rPr>
                        <a:t>http://www.ansi.org</a:t>
                      </a:r>
                      <a:endParaRPr lang="en-US" dirty="0"/>
                    </a:p>
                  </a:txBody>
                  <a:tcPr/>
                </a:tc>
              </a:tr>
              <a:tr h="370840">
                <a:tc>
                  <a:txBody>
                    <a:bodyPr/>
                    <a:lstStyle/>
                    <a:p>
                      <a:r>
                        <a:rPr kumimoji="0" lang="en-US" sz="1800" kern="1200" baseline="0" dirty="0" smtClean="0">
                          <a:solidFill>
                            <a:schemeClr val="dk1"/>
                          </a:solidFill>
                          <a:latin typeface="+mn-lt"/>
                          <a:ea typeface="+mn-ea"/>
                          <a:cs typeface="+mn-cs"/>
                        </a:rPr>
                        <a:t>DOT</a:t>
                      </a:r>
                      <a:endParaRPr lang="en-US" dirty="0"/>
                    </a:p>
                  </a:txBody>
                  <a:tcPr/>
                </a:tc>
                <a:tc>
                  <a:txBody>
                    <a:bodyPr/>
                    <a:lstStyle/>
                    <a:p>
                      <a:r>
                        <a:rPr kumimoji="0" lang="en-US" sz="1800" kern="1200" baseline="0" dirty="0" smtClean="0">
                          <a:solidFill>
                            <a:schemeClr val="dk1"/>
                          </a:solidFill>
                          <a:latin typeface="+mn-lt"/>
                          <a:ea typeface="+mn-ea"/>
                          <a:cs typeface="+mn-cs"/>
                        </a:rPr>
                        <a:t>http://www.dot.gov</a:t>
                      </a:r>
                      <a:endParaRPr lang="en-US" dirty="0"/>
                    </a:p>
                  </a:txBody>
                  <a:tcPr/>
                </a:tc>
              </a:tr>
              <a:tr h="370840">
                <a:tc>
                  <a:txBody>
                    <a:bodyPr/>
                    <a:lstStyle/>
                    <a:p>
                      <a:r>
                        <a:rPr kumimoji="0" lang="en-US" sz="1800" kern="1200" baseline="0" dirty="0" smtClean="0">
                          <a:solidFill>
                            <a:schemeClr val="dk1"/>
                          </a:solidFill>
                          <a:latin typeface="+mn-lt"/>
                          <a:ea typeface="+mn-ea"/>
                          <a:cs typeface="+mn-cs"/>
                        </a:rPr>
                        <a:t>EPA</a:t>
                      </a:r>
                      <a:endParaRPr lang="en-US" dirty="0"/>
                    </a:p>
                  </a:txBody>
                  <a:tcPr/>
                </a:tc>
                <a:tc>
                  <a:txBody>
                    <a:bodyPr/>
                    <a:lstStyle/>
                    <a:p>
                      <a:r>
                        <a:rPr kumimoji="0" lang="en-US" sz="1800" kern="1200" baseline="0" dirty="0" smtClean="0">
                          <a:solidFill>
                            <a:schemeClr val="dk1"/>
                          </a:solidFill>
                          <a:latin typeface="+mn-lt"/>
                          <a:ea typeface="+mn-ea"/>
                          <a:cs typeface="+mn-cs"/>
                        </a:rPr>
                        <a:t>http://www.epa.org</a:t>
                      </a:r>
                      <a:endParaRPr lang="en-US" dirty="0"/>
                    </a:p>
                  </a:txBody>
                  <a:tcPr/>
                </a:tc>
              </a:tr>
              <a:tr h="370840">
                <a:tc>
                  <a:txBody>
                    <a:bodyPr/>
                    <a:lstStyle/>
                    <a:p>
                      <a:r>
                        <a:rPr kumimoji="0" lang="en-US" sz="1800" kern="1200" baseline="0" dirty="0" smtClean="0">
                          <a:solidFill>
                            <a:schemeClr val="dk1"/>
                          </a:solidFill>
                          <a:latin typeface="+mn-lt"/>
                          <a:ea typeface="+mn-ea"/>
                          <a:cs typeface="+mn-cs"/>
                        </a:rPr>
                        <a:t>ILO</a:t>
                      </a:r>
                      <a:endParaRPr lang="en-US" dirty="0"/>
                    </a:p>
                  </a:txBody>
                  <a:tcPr/>
                </a:tc>
                <a:tc>
                  <a:txBody>
                    <a:bodyPr/>
                    <a:lstStyle/>
                    <a:p>
                      <a:r>
                        <a:rPr kumimoji="0" lang="en-US" sz="1800" kern="1200" baseline="0" dirty="0" smtClean="0">
                          <a:solidFill>
                            <a:schemeClr val="dk1"/>
                          </a:solidFill>
                          <a:latin typeface="+mn-lt"/>
                          <a:ea typeface="+mn-ea"/>
                          <a:cs typeface="+mn-cs"/>
                        </a:rPr>
                        <a:t>http://www.ilo.org</a:t>
                      </a:r>
                      <a:endParaRPr lang="en-US" dirty="0"/>
                    </a:p>
                  </a:txBody>
                  <a:tcPr/>
                </a:tc>
              </a:tr>
              <a:tr h="370840">
                <a:tc>
                  <a:txBody>
                    <a:bodyPr/>
                    <a:lstStyle/>
                    <a:p>
                      <a:r>
                        <a:rPr kumimoji="0" lang="en-US" sz="1800" kern="1200" baseline="0" dirty="0" smtClean="0">
                          <a:solidFill>
                            <a:schemeClr val="dk1"/>
                          </a:solidFill>
                          <a:latin typeface="+mn-lt"/>
                          <a:ea typeface="+mn-ea"/>
                          <a:cs typeface="+mn-cs"/>
                        </a:rPr>
                        <a:t>IPCS</a:t>
                      </a:r>
                      <a:endParaRPr lang="en-US" dirty="0"/>
                    </a:p>
                  </a:txBody>
                  <a:tcPr/>
                </a:tc>
                <a:tc>
                  <a:txBody>
                    <a:bodyPr/>
                    <a:lstStyle/>
                    <a:p>
                      <a:r>
                        <a:rPr kumimoji="0" lang="en-US" sz="1800" kern="1200" baseline="0" dirty="0" smtClean="0">
                          <a:solidFill>
                            <a:schemeClr val="dk1"/>
                          </a:solidFill>
                          <a:latin typeface="+mn-lt"/>
                          <a:ea typeface="+mn-ea"/>
                          <a:cs typeface="+mn-cs"/>
                        </a:rPr>
                        <a:t>http://www.who.int/ipcs</a:t>
                      </a:r>
                      <a:endParaRPr lang="en-US" dirty="0"/>
                    </a:p>
                  </a:txBody>
                  <a:tcPr/>
                </a:tc>
              </a:tr>
              <a:tr h="370840">
                <a:tc>
                  <a:txBody>
                    <a:bodyPr/>
                    <a:lstStyle/>
                    <a:p>
                      <a:r>
                        <a:rPr kumimoji="0" lang="en-US" sz="1800" kern="1200" baseline="0" dirty="0" smtClean="0">
                          <a:solidFill>
                            <a:schemeClr val="dk1"/>
                          </a:solidFill>
                          <a:latin typeface="+mn-lt"/>
                          <a:ea typeface="+mn-ea"/>
                          <a:cs typeface="+mn-cs"/>
                        </a:rPr>
                        <a:t>ISO</a:t>
                      </a:r>
                      <a:endParaRPr lang="en-US" dirty="0"/>
                    </a:p>
                  </a:txBody>
                  <a:tcPr/>
                </a:tc>
                <a:tc>
                  <a:txBody>
                    <a:bodyPr/>
                    <a:lstStyle/>
                    <a:p>
                      <a:r>
                        <a:rPr kumimoji="0" lang="en-US" sz="1800" kern="1200" baseline="0" dirty="0" smtClean="0">
                          <a:solidFill>
                            <a:schemeClr val="dk1"/>
                          </a:solidFill>
                          <a:latin typeface="+mn-lt"/>
                          <a:ea typeface="+mn-ea"/>
                          <a:cs typeface="+mn-cs"/>
                        </a:rPr>
                        <a:t>http://www.iso.ch</a:t>
                      </a:r>
                      <a:endParaRPr lang="en-US" dirty="0"/>
                    </a:p>
                  </a:txBody>
                  <a:tcPr/>
                </a:tc>
              </a:tr>
              <a:tr h="370840">
                <a:tc>
                  <a:txBody>
                    <a:bodyPr/>
                    <a:lstStyle/>
                    <a:p>
                      <a:r>
                        <a:rPr kumimoji="0" lang="en-US" sz="1800" kern="1200" baseline="0" dirty="0" smtClean="0">
                          <a:solidFill>
                            <a:schemeClr val="dk1"/>
                          </a:solidFill>
                          <a:latin typeface="+mn-lt"/>
                          <a:ea typeface="+mn-ea"/>
                          <a:cs typeface="+mn-cs"/>
                        </a:rPr>
                        <a:t>NIOSH</a:t>
                      </a:r>
                      <a:endParaRPr lang="en-US" dirty="0"/>
                    </a:p>
                  </a:txBody>
                  <a:tcPr/>
                </a:tc>
                <a:tc>
                  <a:txBody>
                    <a:bodyPr/>
                    <a:lstStyle/>
                    <a:p>
                      <a:r>
                        <a:rPr kumimoji="0" lang="en-US" sz="1800" kern="1200" baseline="0" dirty="0" smtClean="0">
                          <a:solidFill>
                            <a:schemeClr val="dk1"/>
                          </a:solidFill>
                          <a:latin typeface="+mn-lt"/>
                          <a:ea typeface="+mn-ea"/>
                          <a:cs typeface="+mn-cs"/>
                        </a:rPr>
                        <a:t>http://www.cdc.gov/niosh</a:t>
                      </a:r>
                      <a:endParaRPr lang="en-US" dirty="0"/>
                    </a:p>
                  </a:txBody>
                  <a:tcPr/>
                </a:tc>
              </a:tr>
              <a:tr h="370840">
                <a:tc>
                  <a:txBody>
                    <a:bodyPr/>
                    <a:lstStyle/>
                    <a:p>
                      <a:r>
                        <a:rPr kumimoji="0" lang="en-US" sz="1800" kern="1200" baseline="0" dirty="0" smtClean="0">
                          <a:solidFill>
                            <a:schemeClr val="dk1"/>
                          </a:solidFill>
                          <a:latin typeface="+mn-lt"/>
                          <a:ea typeface="+mn-ea"/>
                          <a:cs typeface="+mn-cs"/>
                        </a:rPr>
                        <a:t>OSHA</a:t>
                      </a:r>
                      <a:endParaRPr lang="en-US" dirty="0"/>
                    </a:p>
                  </a:txBody>
                  <a:tcPr/>
                </a:tc>
                <a:tc>
                  <a:txBody>
                    <a:bodyPr/>
                    <a:lstStyle/>
                    <a:p>
                      <a:r>
                        <a:rPr kumimoji="0" lang="en-US" sz="1800" kern="1200" baseline="0" dirty="0" smtClean="0">
                          <a:solidFill>
                            <a:schemeClr val="dk1"/>
                          </a:solidFill>
                          <a:latin typeface="+mn-lt"/>
                          <a:ea typeface="+mn-ea"/>
                          <a:cs typeface="+mn-cs"/>
                        </a:rPr>
                        <a:t>http://www.osha.gov</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fa-IR" sz="4000" b="1" dirty="0" smtClean="0">
                <a:latin typeface="Arial" pitchFamily="34" charset="0"/>
                <a:cs typeface="Arial" pitchFamily="34" charset="0"/>
              </a:rPr>
              <a:t>انبارداری مواد شیمیایی</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724400"/>
          </a:xfrm>
        </p:spPr>
        <p:txBody>
          <a:bodyPr>
            <a:normAutofit/>
          </a:bodyPr>
          <a:lstStyle/>
          <a:p>
            <a:pPr algn="just" rtl="1">
              <a:buNone/>
            </a:pPr>
            <a:r>
              <a:rPr lang="fa-IR" dirty="0" smtClean="0"/>
              <a:t>تمامي كارگاه ها، كارخانجات و محيط های كاری كه با مواد خطرناک سر و كار دارند </a:t>
            </a:r>
            <a:r>
              <a:rPr lang="fa-IR" dirty="0" smtClean="0">
                <a:solidFill>
                  <a:srgbClr val="FF0000"/>
                </a:solidFill>
              </a:rPr>
              <a:t>موظفند</a:t>
            </a:r>
            <a:r>
              <a:rPr lang="fa-IR" dirty="0" smtClean="0"/>
              <a:t> كه تمامي مواد شيميايي خود را بطور ايمن و صحيح </a:t>
            </a:r>
            <a:r>
              <a:rPr lang="fa-IR" dirty="0" smtClean="0">
                <a:solidFill>
                  <a:srgbClr val="FF0000"/>
                </a:solidFill>
              </a:rPr>
              <a:t>مطابق با موارد ذكر شده در</a:t>
            </a:r>
            <a:r>
              <a:rPr lang="en-US" dirty="0" smtClean="0">
                <a:solidFill>
                  <a:srgbClr val="FF0000"/>
                </a:solidFill>
              </a:rPr>
              <a:t> MSDS</a:t>
            </a:r>
            <a:r>
              <a:rPr lang="fa-IR" dirty="0" smtClean="0">
                <a:solidFill>
                  <a:srgbClr val="FF0000"/>
                </a:solidFill>
              </a:rPr>
              <a:t> ماده </a:t>
            </a:r>
            <a:r>
              <a:rPr lang="fa-IR" dirty="0" smtClean="0"/>
              <a:t>،انبار و نگهداری نمايند. </a:t>
            </a:r>
          </a:p>
          <a:p>
            <a:pPr algn="just" rtl="1">
              <a:buNone/>
            </a:pPr>
            <a:r>
              <a:rPr lang="fa-IR" dirty="0" smtClean="0">
                <a:solidFill>
                  <a:schemeClr val="accent2">
                    <a:lumMod val="50000"/>
                  </a:schemeClr>
                </a:solidFill>
              </a:rPr>
              <a:t>اين وظيفه شامل تمامي آزمايشگاهها، انبارهای مواد شيميايي، فضاهای مشترک انبار مواد شيميايي و غيره نيازمی باشد</a:t>
            </a:r>
          </a:p>
          <a:p>
            <a:pPr algn="just" rtl="1">
              <a:buNone/>
            </a:pPr>
            <a:r>
              <a:rPr lang="fa-IR" dirty="0" smtClean="0">
                <a:solidFill>
                  <a:srgbClr val="0070C0"/>
                </a:solidFill>
              </a:rPr>
              <a:t>در انبارداری مواد شيميايي در حجم های زياد و يا موادی كه در ظرف شيشه ای نگهداری مي شوند بايد قبل ازطبقه بندی بصورت الفبايي بر حسب گروه های خطر طبقه بندی و جدا شوند. در نگهداری و انبار مواد شيميايي همواره بايد مواد ناسازگار</a:t>
            </a:r>
            <a:r>
              <a:rPr lang="en-US" dirty="0" smtClean="0">
                <a:solidFill>
                  <a:srgbClr val="0070C0"/>
                </a:solidFill>
              </a:rPr>
              <a:t> </a:t>
            </a:r>
            <a:r>
              <a:rPr lang="en-US" dirty="0" err="1" smtClean="0">
                <a:solidFill>
                  <a:srgbClr val="0070C0"/>
                </a:solidFill>
              </a:rPr>
              <a:t>Incompatibl</a:t>
            </a:r>
            <a:r>
              <a:rPr lang="fa-IR" dirty="0" smtClean="0">
                <a:solidFill>
                  <a:srgbClr val="0070C0"/>
                </a:solidFill>
              </a:rPr>
              <a:t>مورد توجه خاص قرار گرفته و از نگهداری اين مواد در كناريكديگر اجتناب شود</a:t>
            </a:r>
            <a:r>
              <a:rPr lang="en-US"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609600"/>
            <a:ext cx="8763000" cy="6096000"/>
          </a:xfrm>
        </p:spPr>
        <p:txBody>
          <a:bodyPr>
            <a:normAutofit fontScale="90000"/>
          </a:bodyPr>
          <a:lstStyle/>
          <a:p>
            <a:pPr algn="r" rtl="1"/>
            <a:r>
              <a:rPr lang="en-US" dirty="0" smtClean="0"/>
              <a:t/>
            </a:r>
            <a:br>
              <a:rPr lang="en-US" dirty="0" smtClean="0"/>
            </a:br>
            <a:r>
              <a:rPr lang="en-US" dirty="0" smtClean="0"/>
              <a:t/>
            </a:r>
            <a:br>
              <a:rPr lang="en-US" dirty="0" smtClean="0"/>
            </a:br>
            <a:r>
              <a:rPr lang="fa-IR" sz="4900" b="1" dirty="0" smtClean="0">
                <a:latin typeface="Arial" pitchFamily="34" charset="0"/>
                <a:cs typeface="Arial" pitchFamily="34" charset="0"/>
              </a:rPr>
              <a:t>گروههای انبار موادشیمیایی</a:t>
            </a: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endParaRPr lang="en-US" dirty="0"/>
          </a:p>
        </p:txBody>
      </p:sp>
      <p:graphicFrame>
        <p:nvGraphicFramePr>
          <p:cNvPr id="6" name="Table 5"/>
          <p:cNvGraphicFramePr>
            <a:graphicFrameLocks noGrp="1"/>
          </p:cNvGraphicFramePr>
          <p:nvPr/>
        </p:nvGraphicFramePr>
        <p:xfrm>
          <a:off x="152401" y="2209799"/>
          <a:ext cx="8839200" cy="4419601"/>
        </p:xfrm>
        <a:graphic>
          <a:graphicData uri="http://schemas.openxmlformats.org/drawingml/2006/table">
            <a:tbl>
              <a:tblPr firstRow="1" bandRow="1">
                <a:tableStyleId>{5C22544A-7EE6-4342-B048-85BDC9FD1C3A}</a:tableStyleId>
              </a:tblPr>
              <a:tblGrid>
                <a:gridCol w="4893128"/>
                <a:gridCol w="2525486"/>
                <a:gridCol w="1420586"/>
              </a:tblGrid>
              <a:tr h="509061">
                <a:tc>
                  <a:txBody>
                    <a:bodyPr/>
                    <a:lstStyle/>
                    <a:p>
                      <a:pPr algn="ctr"/>
                      <a:r>
                        <a:rPr lang="fa-IR" dirty="0" smtClean="0"/>
                        <a:t>مثال معمولی</a:t>
                      </a:r>
                      <a:endParaRPr lang="en-US" dirty="0"/>
                    </a:p>
                  </a:txBody>
                  <a:tcPr/>
                </a:tc>
                <a:tc>
                  <a:txBody>
                    <a:bodyPr/>
                    <a:lstStyle/>
                    <a:p>
                      <a:pPr algn="ctr"/>
                      <a:r>
                        <a:rPr lang="fa-IR" dirty="0" smtClean="0"/>
                        <a:t>گروه خطر </a:t>
                      </a:r>
                      <a:endParaRPr lang="en-US" dirty="0"/>
                    </a:p>
                  </a:txBody>
                  <a:tcPr/>
                </a:tc>
                <a:tc>
                  <a:txBody>
                    <a:bodyPr/>
                    <a:lstStyle/>
                    <a:p>
                      <a:pPr algn="ctr"/>
                      <a:r>
                        <a:rPr lang="fa-IR" dirty="0" smtClean="0"/>
                        <a:t>فاز ماده </a:t>
                      </a:r>
                      <a:endParaRPr lang="en-US" dirty="0"/>
                    </a:p>
                  </a:txBody>
                  <a:tcPr/>
                </a:tc>
              </a:tr>
              <a:tr h="512224">
                <a:tc>
                  <a:txBody>
                    <a:bodyPr/>
                    <a:lstStyle/>
                    <a:p>
                      <a:pPr algn="ctr"/>
                      <a:r>
                        <a:rPr kumimoji="0" lang="fa-IR" sz="2000" b="1" kern="1200" baseline="0" dirty="0" smtClean="0">
                          <a:solidFill>
                            <a:schemeClr val="dk1"/>
                          </a:solidFill>
                          <a:latin typeface="Arial" pitchFamily="34" charset="0"/>
                          <a:ea typeface="+mn-ea"/>
                          <a:cs typeface="Arial" pitchFamily="34" charset="0"/>
                        </a:rPr>
                        <a:t>اسید پیكريك (خشك)، پیكرات ها</a:t>
                      </a:r>
                      <a:endParaRPr lang="en-US" sz="2000" b="1" dirty="0">
                        <a:latin typeface="Arial" pitchFamily="34" charset="0"/>
                        <a:cs typeface="Arial" pitchFamily="34" charset="0"/>
                      </a:endParaRPr>
                    </a:p>
                  </a:txBody>
                  <a:tcPr/>
                </a:tc>
                <a:tc>
                  <a:txBody>
                    <a:bodyPr/>
                    <a:lstStyle/>
                    <a:p>
                      <a:pPr algn="ctr"/>
                      <a:r>
                        <a:rPr lang="fa-IR" sz="2000" b="1" baseline="0" dirty="0" smtClean="0">
                          <a:latin typeface="Arial" pitchFamily="34" charset="0"/>
                          <a:cs typeface="Arial" pitchFamily="34" charset="0"/>
                        </a:rPr>
                        <a:t>قابل انفجار</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جامد </a:t>
                      </a:r>
                      <a:endParaRPr lang="en-US" sz="2000" b="1" dirty="0">
                        <a:latin typeface="Arial" pitchFamily="34" charset="0"/>
                        <a:cs typeface="Arial" pitchFamily="34" charset="0"/>
                      </a:endParaRPr>
                    </a:p>
                  </a:txBody>
                  <a:tcPr/>
                </a:tc>
              </a:tr>
              <a:tr h="734600">
                <a:tc>
                  <a:txBody>
                    <a:bodyPr/>
                    <a:lstStyle/>
                    <a:p>
                      <a:pPr algn="ctr"/>
                      <a:r>
                        <a:rPr kumimoji="0" lang="fa-IR" sz="2000" b="1" kern="1200" baseline="0" dirty="0" smtClean="0">
                          <a:solidFill>
                            <a:schemeClr val="dk1"/>
                          </a:solidFill>
                          <a:latin typeface="Arial" pitchFamily="34" charset="0"/>
                          <a:ea typeface="+mn-ea"/>
                          <a:cs typeface="Arial" pitchFamily="34" charset="0"/>
                        </a:rPr>
                        <a:t>كلرات ها، دی كروما ت ها، نیترات ها، پركلرات ها، پرمنگنات ها، پراكسیدها</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اكسید كننده</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جامد </a:t>
                      </a:r>
                      <a:endParaRPr lang="en-US" sz="2000" b="1" dirty="0">
                        <a:latin typeface="Arial" pitchFamily="34" charset="0"/>
                        <a:cs typeface="Arial" pitchFamily="34" charset="0"/>
                      </a:endParaRPr>
                    </a:p>
                  </a:txBody>
                  <a:tcPr/>
                </a:tc>
              </a:tr>
              <a:tr h="734600">
                <a:tc>
                  <a:txBody>
                    <a:bodyPr/>
                    <a:lstStyle/>
                    <a:p>
                      <a:pPr algn="ctr"/>
                      <a:r>
                        <a:rPr kumimoji="0" lang="fa-IR" sz="2000" b="1" kern="1200" baseline="0" dirty="0" smtClean="0">
                          <a:solidFill>
                            <a:schemeClr val="dk1"/>
                          </a:solidFill>
                          <a:latin typeface="Arial" pitchFamily="34" charset="0"/>
                          <a:ea typeface="+mn-ea"/>
                          <a:cs typeface="Arial" pitchFamily="34" charset="0"/>
                        </a:rPr>
                        <a:t>كلريد آلومینیوم (بدون آب)، كاربیدكلسیم، لیتیم، پنتا كلرايد فسفر، پنتااكسید فسفر، پتاسیم، سديم، فسفر سفید</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واكنش پذير شديد</a:t>
                      </a:r>
                    </a:p>
                    <a:p>
                      <a:pPr algn="ctr"/>
                      <a:r>
                        <a:rPr kumimoji="0" lang="fa-IR" sz="2000" b="1" kern="1200" baseline="0" dirty="0" smtClean="0">
                          <a:solidFill>
                            <a:schemeClr val="dk1"/>
                          </a:solidFill>
                          <a:latin typeface="Arial" pitchFamily="34" charset="0"/>
                          <a:ea typeface="+mn-ea"/>
                          <a:cs typeface="Arial" pitchFamily="34" charset="0"/>
                        </a:rPr>
                        <a:t>(با آب يا ساير مواد)</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جامد</a:t>
                      </a:r>
                      <a:endParaRPr lang="en-US" sz="2000" b="1" dirty="0">
                        <a:latin typeface="Arial" pitchFamily="34" charset="0"/>
                        <a:cs typeface="Arial" pitchFamily="34" charset="0"/>
                      </a:endParaRPr>
                    </a:p>
                  </a:txBody>
                  <a:tcPr/>
                </a:tc>
              </a:tr>
              <a:tr h="415209">
                <a:tc>
                  <a:txBody>
                    <a:bodyPr/>
                    <a:lstStyle/>
                    <a:p>
                      <a:pPr algn="ctr"/>
                      <a:r>
                        <a:rPr kumimoji="0" lang="fa-IR" sz="2000" b="1" kern="1200" baseline="0" dirty="0" smtClean="0">
                          <a:solidFill>
                            <a:schemeClr val="dk1"/>
                          </a:solidFill>
                          <a:latin typeface="Arial" pitchFamily="34" charset="0"/>
                          <a:ea typeface="+mn-ea"/>
                          <a:cs typeface="Arial" pitchFamily="34" charset="0"/>
                        </a:rPr>
                        <a:t>هیدروكسید سديم، هیدروكسید پتاسیم</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قلیای قوی</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مایع </a:t>
                      </a:r>
                      <a:endParaRPr lang="en-US" sz="2000" b="1" dirty="0">
                        <a:latin typeface="Arial" pitchFamily="34" charset="0"/>
                        <a:cs typeface="Arial" pitchFamily="34" charset="0"/>
                      </a:endParaRPr>
                    </a:p>
                  </a:txBody>
                  <a:tcPr/>
                </a:tc>
              </a:tr>
              <a:tr h="1513907">
                <a:tc>
                  <a:txBody>
                    <a:bodyPr/>
                    <a:lstStyle/>
                    <a:p>
                      <a:pPr algn="ctr"/>
                      <a:r>
                        <a:rPr kumimoji="0" lang="fa-IR" sz="2000" b="1" kern="1200" baseline="0" dirty="0" smtClean="0">
                          <a:solidFill>
                            <a:schemeClr val="dk1"/>
                          </a:solidFill>
                          <a:latin typeface="Arial" pitchFamily="34" charset="0"/>
                          <a:ea typeface="+mn-ea"/>
                          <a:cs typeface="Arial" pitchFamily="34" charset="0"/>
                        </a:rPr>
                        <a:t>استالدئید، اسید استیك، استن، استونیتريل، اكريلونیتريل، آلیل الكل،استات ان- آمیل، استات سك- آمیل،ان-آمیل الكل، ترت-آمیل الكل،بنزن، 1-بوتانل، ترت-بوتیل الكل، دی سولفید كربن، كلروبنزن</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قابل اشتعال</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مایع</a:t>
                      </a:r>
                      <a:endParaRPr lang="en-US" sz="2000" b="1" dirty="0">
                        <a:latin typeface="Arial" pitchFamily="34" charset="0"/>
                        <a:cs typeface="Arial" pitchFamily="34" charset="0"/>
                      </a:endParaRPr>
                    </a:p>
                  </a:txBody>
                  <a:tcPr/>
                </a:tc>
              </a:tr>
            </a:tbl>
          </a:graphicData>
        </a:graphic>
      </p:graphicFrame>
      <p:sp>
        <p:nvSpPr>
          <p:cNvPr id="7" name="Rectangle 6"/>
          <p:cNvSpPr/>
          <p:nvPr/>
        </p:nvSpPr>
        <p:spPr>
          <a:xfrm>
            <a:off x="228600" y="1371600"/>
            <a:ext cx="8610600" cy="646331"/>
          </a:xfrm>
          <a:prstGeom prst="rect">
            <a:avLst/>
          </a:prstGeom>
        </p:spPr>
        <p:txBody>
          <a:bodyPr wrap="square">
            <a:spAutoFit/>
          </a:bodyPr>
          <a:lstStyle/>
          <a:p>
            <a:pPr algn="ctr" rtl="1"/>
            <a:r>
              <a:rPr lang="fa-IR" b="1" dirty="0" smtClean="0"/>
              <a:t>مواد شیمیایی در حجم های زیاد و/یا آن هایی كه در ظرف شیشه ای نگهداری می شوند باید قبل از</a:t>
            </a:r>
          </a:p>
          <a:p>
            <a:pPr algn="ctr" rtl="1"/>
            <a:r>
              <a:rPr lang="fa-IR" b="1" dirty="0" smtClean="0"/>
              <a:t>طبقه بندی بصورت الفبایی بر حسب گروه های خطر بصورت زیر گروه بندی شوند:</a:t>
            </a:r>
            <a:endParaRPr lang="en-US"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925312"/>
          </a:xfrm>
        </p:spPr>
        <p:txBody>
          <a:bodyPr/>
          <a:lstStyle/>
          <a:p>
            <a:endParaRPr lang="en-US" dirty="0"/>
          </a:p>
        </p:txBody>
      </p:sp>
      <p:graphicFrame>
        <p:nvGraphicFramePr>
          <p:cNvPr id="5" name="Table 4"/>
          <p:cNvGraphicFramePr>
            <a:graphicFrameLocks noGrp="1"/>
          </p:cNvGraphicFramePr>
          <p:nvPr/>
        </p:nvGraphicFramePr>
        <p:xfrm>
          <a:off x="457200" y="990605"/>
          <a:ext cx="8305800" cy="5638793"/>
        </p:xfrm>
        <a:graphic>
          <a:graphicData uri="http://schemas.openxmlformats.org/drawingml/2006/table">
            <a:tbl>
              <a:tblPr firstRow="1" bandRow="1">
                <a:tableStyleId>{5C22544A-7EE6-4342-B048-85BDC9FD1C3A}</a:tableStyleId>
              </a:tblPr>
              <a:tblGrid>
                <a:gridCol w="4953000"/>
                <a:gridCol w="2209800"/>
                <a:gridCol w="1143000"/>
              </a:tblGrid>
              <a:tr h="493394">
                <a:tc>
                  <a:txBody>
                    <a:bodyPr/>
                    <a:lstStyle/>
                    <a:p>
                      <a:pPr algn="ctr"/>
                      <a:r>
                        <a:rPr lang="fa-IR" sz="2000" b="1" dirty="0" smtClean="0">
                          <a:latin typeface="Arial" pitchFamily="34" charset="0"/>
                          <a:cs typeface="Arial" pitchFamily="34" charset="0"/>
                        </a:rPr>
                        <a:t>مثال معمولی</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گروه خطر </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فاز ماده </a:t>
                      </a:r>
                      <a:endParaRPr lang="en-US" sz="2000" b="1" dirty="0">
                        <a:latin typeface="Arial" pitchFamily="34" charset="0"/>
                        <a:cs typeface="Arial" pitchFamily="34" charset="0"/>
                      </a:endParaRPr>
                    </a:p>
                  </a:txBody>
                  <a:tcPr/>
                </a:tc>
              </a:tr>
              <a:tr h="735057">
                <a:tc>
                  <a:txBody>
                    <a:bodyPr/>
                    <a:lstStyle/>
                    <a:p>
                      <a:pPr algn="ctr"/>
                      <a:r>
                        <a:rPr kumimoji="0" lang="fa-IR" sz="2000" b="1" kern="1200" baseline="0" dirty="0" smtClean="0">
                          <a:solidFill>
                            <a:schemeClr val="dk1"/>
                          </a:solidFill>
                          <a:latin typeface="Arial" pitchFamily="34" charset="0"/>
                          <a:ea typeface="+mn-ea"/>
                          <a:cs typeface="Arial" pitchFamily="34" charset="0"/>
                        </a:rPr>
                        <a:t>فلوريد هیدروژن، اسید هیدروكلريك</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اسید قوی</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مایع </a:t>
                      </a:r>
                      <a:endParaRPr lang="en-US" sz="2000" b="1" dirty="0">
                        <a:latin typeface="Arial" pitchFamily="34" charset="0"/>
                        <a:cs typeface="Arial" pitchFamily="34" charset="0"/>
                      </a:endParaRPr>
                    </a:p>
                  </a:txBody>
                  <a:tcPr/>
                </a:tc>
              </a:tr>
              <a:tr h="735057">
                <a:tc>
                  <a:txBody>
                    <a:bodyPr/>
                    <a:lstStyle/>
                    <a:p>
                      <a:pPr algn="ctr"/>
                      <a:r>
                        <a:rPr kumimoji="0" lang="fa-IR" sz="2000" b="1" kern="1200" baseline="0" dirty="0" smtClean="0">
                          <a:solidFill>
                            <a:schemeClr val="tx1"/>
                          </a:solidFill>
                          <a:latin typeface="Arial" pitchFamily="34" charset="0"/>
                          <a:ea typeface="+mn-ea"/>
                          <a:cs typeface="Arial" pitchFamily="34" charset="0"/>
                        </a:rPr>
                        <a:t>اسید كرومیك، اسید دی كرومات، تری اكسید كروم، پراكسید هیدروژن (30 درصد به بالا)</a:t>
                      </a:r>
                      <a:endParaRPr lang="en-US" sz="2000" b="1"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a-IR" sz="2000" b="1" kern="1200" baseline="0" dirty="0" smtClean="0">
                          <a:solidFill>
                            <a:schemeClr val="tx1"/>
                          </a:solidFill>
                          <a:latin typeface="Arial" pitchFamily="34" charset="0"/>
                          <a:ea typeface="+mn-ea"/>
                          <a:cs typeface="Arial" pitchFamily="34" charset="0"/>
                        </a:rPr>
                        <a:t>اكسید كننده</a:t>
                      </a:r>
                      <a:endParaRPr lang="en-US" sz="2000" b="1" dirty="0" smtClean="0">
                        <a:solidFill>
                          <a:schemeClr val="tx1"/>
                        </a:solidFill>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مایع</a:t>
                      </a:r>
                      <a:endParaRPr lang="en-US" sz="2000" b="1" dirty="0">
                        <a:latin typeface="Arial" pitchFamily="34" charset="0"/>
                        <a:cs typeface="Arial" pitchFamily="34" charset="0"/>
                      </a:endParaRPr>
                    </a:p>
                  </a:txBody>
                  <a:tcPr/>
                </a:tc>
              </a:tr>
              <a:tr h="735057">
                <a:tc>
                  <a:txBody>
                    <a:bodyPr/>
                    <a:lstStyle/>
                    <a:p>
                      <a:pPr algn="ctr"/>
                      <a:r>
                        <a:rPr kumimoji="0" lang="fa-IR" sz="2000" b="1" kern="1200" baseline="0" dirty="0" smtClean="0">
                          <a:solidFill>
                            <a:schemeClr val="dk1"/>
                          </a:solidFill>
                          <a:latin typeface="Arial" pitchFamily="34" charset="0"/>
                          <a:ea typeface="+mn-ea"/>
                          <a:cs typeface="Arial" pitchFamily="34" charset="0"/>
                        </a:rPr>
                        <a:t>پركلريك اسید</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پركلريك اسید</a:t>
                      </a:r>
                      <a:endParaRPr lang="en-US" sz="20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b="1" dirty="0" smtClean="0">
                          <a:latin typeface="Arial" pitchFamily="34" charset="0"/>
                          <a:cs typeface="Arial" pitchFamily="34" charset="0"/>
                        </a:rPr>
                        <a:t>مایع</a:t>
                      </a:r>
                      <a:endParaRPr lang="en-US" sz="2000" b="1" dirty="0" smtClean="0">
                        <a:latin typeface="Arial" pitchFamily="34" charset="0"/>
                        <a:cs typeface="Arial" pitchFamily="34" charset="0"/>
                      </a:endParaRPr>
                    </a:p>
                  </a:txBody>
                  <a:tcPr/>
                </a:tc>
              </a:tr>
              <a:tr h="735057">
                <a:tc>
                  <a:txBody>
                    <a:bodyPr/>
                    <a:lstStyle/>
                    <a:p>
                      <a:pPr algn="ctr"/>
                      <a:r>
                        <a:rPr kumimoji="0" lang="fa-IR" sz="2000" b="1" kern="1200" baseline="0" dirty="0" smtClean="0">
                          <a:solidFill>
                            <a:schemeClr val="dk1"/>
                          </a:solidFill>
                          <a:latin typeface="Arial" pitchFamily="34" charset="0"/>
                          <a:ea typeface="+mn-ea"/>
                          <a:cs typeface="Arial" pitchFamily="34" charset="0"/>
                        </a:rPr>
                        <a:t>كلروسولفوريك اسید، كلرات ها، پراكسیدهای آلی</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بسیار واكنش پذير/ قابل انفجار</a:t>
                      </a:r>
                      <a:endParaRPr lang="en-US" sz="20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000" b="1" dirty="0" smtClean="0">
                          <a:latin typeface="Arial" pitchFamily="34" charset="0"/>
                          <a:cs typeface="Arial" pitchFamily="34" charset="0"/>
                        </a:rPr>
                        <a:t>مایع</a:t>
                      </a:r>
                      <a:endParaRPr lang="en-US" sz="2000" b="1" dirty="0" smtClean="0">
                        <a:latin typeface="Arial" pitchFamily="34" charset="0"/>
                        <a:cs typeface="Arial" pitchFamily="34" charset="0"/>
                      </a:endParaRPr>
                    </a:p>
                  </a:txBody>
                  <a:tcPr/>
                </a:tc>
              </a:tr>
              <a:tr h="735057">
                <a:tc>
                  <a:txBody>
                    <a:bodyPr/>
                    <a:lstStyle/>
                    <a:p>
                      <a:pPr algn="ctr"/>
                      <a:r>
                        <a:rPr kumimoji="0" lang="fa-IR" sz="2000" b="1" kern="1200" baseline="0" dirty="0" smtClean="0">
                          <a:solidFill>
                            <a:schemeClr val="dk1"/>
                          </a:solidFill>
                          <a:latin typeface="Arial" pitchFamily="34" charset="0"/>
                          <a:ea typeface="+mn-ea"/>
                          <a:cs typeface="Arial" pitchFamily="34" charset="0"/>
                        </a:rPr>
                        <a:t>آمونیاک، كلريد هیدروژن</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اسید/ باز قوی</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گاز </a:t>
                      </a:r>
                      <a:endParaRPr lang="en-US" sz="2000" b="1" dirty="0">
                        <a:latin typeface="Arial" pitchFamily="34" charset="0"/>
                        <a:cs typeface="Arial" pitchFamily="34" charset="0"/>
                      </a:endParaRPr>
                    </a:p>
                  </a:txBody>
                  <a:tcPr/>
                </a:tc>
              </a:tr>
              <a:tr h="735057">
                <a:tc>
                  <a:txBody>
                    <a:bodyPr/>
                    <a:lstStyle/>
                    <a:p>
                      <a:pPr algn="ctr"/>
                      <a:r>
                        <a:rPr kumimoji="0" lang="fa-IR" sz="2000" b="1" kern="1200" baseline="0" dirty="0" smtClean="0">
                          <a:solidFill>
                            <a:schemeClr val="dk1"/>
                          </a:solidFill>
                          <a:latin typeface="Arial" pitchFamily="34" charset="0"/>
                          <a:ea typeface="+mn-ea"/>
                          <a:cs typeface="Arial" pitchFamily="34" charset="0"/>
                        </a:rPr>
                        <a:t>استیلن</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قابل اشتعال</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گاز</a:t>
                      </a:r>
                      <a:endParaRPr lang="en-US" sz="2000" b="1" dirty="0">
                        <a:latin typeface="Arial" pitchFamily="34" charset="0"/>
                        <a:cs typeface="Arial" pitchFamily="34" charset="0"/>
                      </a:endParaRPr>
                    </a:p>
                  </a:txBody>
                  <a:tcPr/>
                </a:tc>
              </a:tr>
              <a:tr h="735057">
                <a:tc>
                  <a:txBody>
                    <a:bodyPr/>
                    <a:lstStyle/>
                    <a:p>
                      <a:pPr algn="ctr"/>
                      <a:r>
                        <a:rPr kumimoji="0" lang="fa-IR" sz="2000" b="1" kern="1200" baseline="0" dirty="0" smtClean="0">
                          <a:solidFill>
                            <a:schemeClr val="dk1"/>
                          </a:solidFill>
                          <a:latin typeface="Arial" pitchFamily="34" charset="0"/>
                          <a:ea typeface="+mn-ea"/>
                          <a:cs typeface="Arial" pitchFamily="34" charset="0"/>
                        </a:rPr>
                        <a:t>كلرين، نیتروز اكسید</a:t>
                      </a:r>
                      <a:endParaRPr lang="en-US" sz="2000" b="1" dirty="0">
                        <a:latin typeface="Arial" pitchFamily="34" charset="0"/>
                        <a:cs typeface="Arial" pitchFamily="34" charset="0"/>
                      </a:endParaRPr>
                    </a:p>
                  </a:txBody>
                  <a:tcPr/>
                </a:tc>
                <a:tc>
                  <a:txBody>
                    <a:bodyPr/>
                    <a:lstStyle/>
                    <a:p>
                      <a:pPr algn="ctr"/>
                      <a:r>
                        <a:rPr kumimoji="0" lang="fa-IR" sz="2000" b="1" kern="1200" baseline="0" dirty="0" smtClean="0">
                          <a:solidFill>
                            <a:schemeClr val="dk1"/>
                          </a:solidFill>
                          <a:latin typeface="Arial" pitchFamily="34" charset="0"/>
                          <a:ea typeface="+mn-ea"/>
                          <a:cs typeface="Arial" pitchFamily="34" charset="0"/>
                        </a:rPr>
                        <a:t>اكسید كننده</a:t>
                      </a:r>
                      <a:endParaRPr lang="en-US" sz="2000" b="1" dirty="0">
                        <a:latin typeface="Arial" pitchFamily="34" charset="0"/>
                        <a:cs typeface="Arial" pitchFamily="34" charset="0"/>
                      </a:endParaRPr>
                    </a:p>
                  </a:txBody>
                  <a:tcPr/>
                </a:tc>
                <a:tc>
                  <a:txBody>
                    <a:bodyPr/>
                    <a:lstStyle/>
                    <a:p>
                      <a:pPr algn="ctr"/>
                      <a:r>
                        <a:rPr lang="fa-IR" sz="2000" b="1" dirty="0" smtClean="0">
                          <a:latin typeface="Arial" pitchFamily="34" charset="0"/>
                          <a:cs typeface="Arial" pitchFamily="34" charset="0"/>
                        </a:rPr>
                        <a:t>گاز </a:t>
                      </a:r>
                      <a:endParaRPr lang="en-US" sz="20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24712"/>
          </a:xfrm>
        </p:spPr>
        <p:txBody>
          <a:bodyPr>
            <a:normAutofit/>
          </a:bodyPr>
          <a:lstStyle/>
          <a:p>
            <a:pPr algn="ctr"/>
            <a:r>
              <a:rPr lang="fa-IR" sz="3200" b="1" dirty="0" smtClean="0">
                <a:latin typeface="Arial" pitchFamily="34" charset="0"/>
                <a:cs typeface="Arial" pitchFamily="34" charset="0"/>
              </a:rPr>
              <a:t>جدول کالاهایی که </a:t>
            </a:r>
            <a:r>
              <a:rPr lang="fa-IR" sz="3200" b="1" dirty="0" smtClean="0">
                <a:solidFill>
                  <a:srgbClr val="FF0000"/>
                </a:solidFill>
                <a:latin typeface="Arial" pitchFamily="34" charset="0"/>
                <a:cs typeface="Arial" pitchFamily="34" charset="0"/>
              </a:rPr>
              <a:t>نباید</a:t>
            </a:r>
            <a:r>
              <a:rPr lang="fa-IR" sz="3200" b="1" dirty="0" smtClean="0">
                <a:latin typeface="Arial" pitchFamily="34" charset="0"/>
                <a:cs typeface="Arial" pitchFamily="34" charset="0"/>
              </a:rPr>
              <a:t> کنار همدیگر قرار گیرند</a:t>
            </a:r>
            <a:endParaRPr lang="en-US" sz="3200" b="1"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2194560"/>
          <a:ext cx="8229600" cy="2606040"/>
        </p:xfrm>
        <a:graphic>
          <a:graphicData uri="http://schemas.openxmlformats.org/drawingml/2006/table">
            <a:tbl>
              <a:tblPr firstRow="1" bandRow="1">
                <a:tableStyleId>{9DCAF9ED-07DC-4A11-8D7F-57B35C25682E}</a:tableStyleId>
              </a:tblPr>
              <a:tblGrid>
                <a:gridCol w="8229600"/>
              </a:tblGrid>
              <a:tr h="651510">
                <a:tc>
                  <a:txBody>
                    <a:bodyPr/>
                    <a:lstStyle/>
                    <a:p>
                      <a:pPr algn="ctr"/>
                      <a:r>
                        <a:rPr kumimoji="0" lang="fa-IR" sz="2400" b="1" kern="1200" baseline="0" dirty="0" smtClean="0">
                          <a:solidFill>
                            <a:schemeClr val="lt1"/>
                          </a:solidFill>
                          <a:latin typeface="Arial" pitchFamily="34" charset="0"/>
                          <a:ea typeface="+mn-ea"/>
                          <a:cs typeface="Arial" pitchFamily="34" charset="0"/>
                        </a:rPr>
                        <a:t>اسیدها با قلیاها</a:t>
                      </a:r>
                      <a:endParaRPr lang="en-US" sz="2400" b="1" dirty="0">
                        <a:latin typeface="Arial" pitchFamily="34" charset="0"/>
                        <a:cs typeface="Arial" pitchFamily="34" charset="0"/>
                      </a:endParaRPr>
                    </a:p>
                  </a:txBody>
                  <a:tcPr/>
                </a:tc>
              </a:tr>
              <a:tr h="651510">
                <a:tc>
                  <a:txBody>
                    <a:bodyPr/>
                    <a:lstStyle/>
                    <a:p>
                      <a:pPr algn="ctr"/>
                      <a:r>
                        <a:rPr kumimoji="0" lang="fa-IR" sz="2400" b="1" kern="1200" baseline="0" dirty="0" smtClean="0">
                          <a:solidFill>
                            <a:schemeClr val="dk1"/>
                          </a:solidFill>
                          <a:latin typeface="Arial" pitchFamily="34" charset="0"/>
                          <a:ea typeface="+mn-ea"/>
                          <a:cs typeface="Arial" pitchFamily="34" charset="0"/>
                        </a:rPr>
                        <a:t>اكسید كننده ها با مواد آلی</a:t>
                      </a:r>
                      <a:endParaRPr lang="en-US" sz="2400" b="1" dirty="0">
                        <a:latin typeface="Arial" pitchFamily="34" charset="0"/>
                        <a:cs typeface="Arial" pitchFamily="34" charset="0"/>
                      </a:endParaRPr>
                    </a:p>
                  </a:txBody>
                  <a:tcPr/>
                </a:tc>
              </a:tr>
              <a:tr h="651510">
                <a:tc>
                  <a:txBody>
                    <a:bodyPr/>
                    <a:lstStyle/>
                    <a:p>
                      <a:pPr algn="ctr"/>
                      <a:r>
                        <a:rPr kumimoji="0" lang="fa-IR" sz="2400" b="1" kern="1200" baseline="0" dirty="0" smtClean="0">
                          <a:solidFill>
                            <a:schemeClr val="dk1"/>
                          </a:solidFill>
                          <a:latin typeface="Arial" pitchFamily="34" charset="0"/>
                          <a:ea typeface="+mn-ea"/>
                          <a:cs typeface="Arial" pitchFamily="34" charset="0"/>
                        </a:rPr>
                        <a:t>مايعات قابل اشتعال با اسیدها يا قلیاها</a:t>
                      </a:r>
                      <a:endParaRPr lang="en-US" sz="2400" b="1" dirty="0">
                        <a:latin typeface="Arial" pitchFamily="34" charset="0"/>
                        <a:cs typeface="Arial" pitchFamily="34" charset="0"/>
                      </a:endParaRPr>
                    </a:p>
                  </a:txBody>
                  <a:tcPr/>
                </a:tc>
              </a:tr>
              <a:tr h="651510">
                <a:tc>
                  <a:txBody>
                    <a:bodyPr/>
                    <a:lstStyle/>
                    <a:p>
                      <a:pPr algn="ctr"/>
                      <a:r>
                        <a:rPr kumimoji="0" lang="fa-IR" sz="2400" b="1" kern="1200" baseline="0" dirty="0" smtClean="0">
                          <a:solidFill>
                            <a:schemeClr val="dk1"/>
                          </a:solidFill>
                          <a:latin typeface="Arial" pitchFamily="34" charset="0"/>
                          <a:ea typeface="+mn-ea"/>
                          <a:cs typeface="Arial" pitchFamily="34" charset="0"/>
                        </a:rPr>
                        <a:t>گازهای قابل اشتعال با گازهای اكسید كننده</a:t>
                      </a:r>
                      <a:endParaRPr lang="en-US" sz="2400" b="1" dirty="0">
                        <a:latin typeface="Arial" pitchFamily="34" charset="0"/>
                        <a:cs typeface="Arial" pitchFamily="34" charset="0"/>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pPr algn="r"/>
            <a:r>
              <a:rPr lang="fa-IR" sz="3200" b="1" dirty="0" smtClean="0">
                <a:latin typeface="Arial" pitchFamily="34" charset="0"/>
                <a:cs typeface="Arial" pitchFamily="34" charset="0"/>
              </a:rPr>
              <a:t>بطور کلی کنترل های عمومی برای انبار مواد خطر ناک عبارتند از :</a:t>
            </a:r>
            <a:endParaRPr lang="en-US" sz="3200" b="1" dirty="0">
              <a:latin typeface="Arial" pitchFamily="34" charset="0"/>
              <a:cs typeface="Arial" pitchFamily="34" charset="0"/>
            </a:endParaRPr>
          </a:p>
        </p:txBody>
      </p:sp>
      <p:sp>
        <p:nvSpPr>
          <p:cNvPr id="5" name="Content Placeholder 4"/>
          <p:cNvSpPr>
            <a:spLocks noGrp="1"/>
          </p:cNvSpPr>
          <p:nvPr>
            <p:ph idx="1"/>
          </p:nvPr>
        </p:nvSpPr>
        <p:spPr>
          <a:xfrm>
            <a:off x="457200" y="1752600"/>
            <a:ext cx="8229600" cy="4876800"/>
          </a:xfrm>
        </p:spPr>
        <p:txBody>
          <a:bodyPr>
            <a:normAutofit fontScale="92500" lnSpcReduction="10000"/>
          </a:bodyPr>
          <a:lstStyle/>
          <a:p>
            <a:pPr algn="r" rtl="1"/>
            <a:r>
              <a:rPr lang="fa-IR" sz="2200" b="1" dirty="0" smtClean="0">
                <a:solidFill>
                  <a:srgbClr val="002060"/>
                </a:solidFill>
                <a:latin typeface="Arial" pitchFamily="34" charset="0"/>
                <a:cs typeface="Arial" pitchFamily="34" charset="0"/>
              </a:rPr>
              <a:t>دسترسی به آب</a:t>
            </a:r>
          </a:p>
          <a:p>
            <a:pPr algn="r" rtl="1"/>
            <a:r>
              <a:rPr lang="fa-IR" sz="2200" b="1" dirty="0" smtClean="0">
                <a:solidFill>
                  <a:srgbClr val="002060"/>
                </a:solidFill>
                <a:latin typeface="Arial" pitchFamily="34" charset="0"/>
                <a:cs typeface="Arial" pitchFamily="34" charset="0"/>
              </a:rPr>
              <a:t>تهویه مناسب (نوع و مقدار )</a:t>
            </a:r>
          </a:p>
          <a:p>
            <a:pPr algn="r" rtl="1"/>
            <a:r>
              <a:rPr lang="fa-IR" sz="2200" b="1" dirty="0" smtClean="0">
                <a:solidFill>
                  <a:srgbClr val="002060"/>
                </a:solidFill>
                <a:latin typeface="Arial" pitchFamily="34" charset="0"/>
                <a:cs typeface="Arial" pitchFamily="34" charset="0"/>
              </a:rPr>
              <a:t>کمکهای اولیه </a:t>
            </a:r>
          </a:p>
          <a:p>
            <a:pPr algn="r" rtl="1"/>
            <a:r>
              <a:rPr lang="fa-IR" sz="2200" b="1" dirty="0" smtClean="0">
                <a:solidFill>
                  <a:srgbClr val="002060"/>
                </a:solidFill>
                <a:latin typeface="Arial" pitchFamily="34" charset="0"/>
                <a:cs typeface="Arial" pitchFamily="34" charset="0"/>
              </a:rPr>
              <a:t>امنیت و دسترسی </a:t>
            </a:r>
          </a:p>
          <a:p>
            <a:pPr algn="r" rtl="1">
              <a:buFont typeface="Wingdings" pitchFamily="2" charset="2"/>
              <a:buChar char="v"/>
            </a:pPr>
            <a:r>
              <a:rPr lang="fa-IR" sz="1600" b="1" dirty="0" smtClean="0">
                <a:latin typeface="Arial" pitchFamily="34" charset="0"/>
                <a:cs typeface="Arial" pitchFamily="34" charset="0"/>
              </a:rPr>
              <a:t>وسایل خاموش کننده </a:t>
            </a:r>
          </a:p>
          <a:p>
            <a:pPr algn="r" rtl="1">
              <a:buFont typeface="Wingdings" pitchFamily="2" charset="2"/>
              <a:buChar char="v"/>
            </a:pPr>
            <a:r>
              <a:rPr lang="fa-IR" sz="1600" b="1" dirty="0" smtClean="0">
                <a:latin typeface="Arial" pitchFamily="34" charset="0"/>
                <a:cs typeface="Arial" pitchFamily="34" charset="0"/>
              </a:rPr>
              <a:t>وسایل حفاظت فردی</a:t>
            </a:r>
          </a:p>
          <a:p>
            <a:pPr algn="r" rtl="1">
              <a:buFont typeface="Wingdings" pitchFamily="2" charset="2"/>
              <a:buChar char="v"/>
            </a:pPr>
            <a:r>
              <a:rPr lang="fa-IR" sz="1600" b="1" dirty="0" smtClean="0">
                <a:latin typeface="Arial" pitchFamily="34" charset="0"/>
                <a:cs typeface="Arial" pitchFamily="34" charset="0"/>
              </a:rPr>
              <a:t>وسایل نظافت و پاک سازی</a:t>
            </a:r>
          </a:p>
          <a:p>
            <a:pPr algn="r" rtl="1">
              <a:buFont typeface="Wingdings" pitchFamily="2" charset="2"/>
              <a:buChar char="v"/>
            </a:pPr>
            <a:r>
              <a:rPr lang="fa-IR" sz="1600" b="1" dirty="0" smtClean="0">
                <a:latin typeface="Arial" pitchFamily="34" charset="0"/>
                <a:cs typeface="Arial" pitchFamily="34" charset="0"/>
              </a:rPr>
              <a:t>محل نگهداری فهرست مواد شیمیایی</a:t>
            </a:r>
          </a:p>
          <a:p>
            <a:pPr algn="r" rtl="1"/>
            <a:r>
              <a:rPr lang="fa-IR" sz="2200" b="1" dirty="0" smtClean="0">
                <a:solidFill>
                  <a:srgbClr val="002060"/>
                </a:solidFill>
                <a:latin typeface="Arial" pitchFamily="34" charset="0"/>
                <a:cs typeface="Arial" pitchFamily="34" charset="0"/>
              </a:rPr>
              <a:t>امکان برقراری ارتباط</a:t>
            </a:r>
          </a:p>
          <a:p>
            <a:pPr algn="r" rtl="1"/>
            <a:r>
              <a:rPr lang="fa-IR" sz="2200" b="1" dirty="0" smtClean="0">
                <a:solidFill>
                  <a:srgbClr val="002060"/>
                </a:solidFill>
                <a:latin typeface="Arial" pitchFamily="34" charset="0"/>
                <a:cs typeface="Arial" pitchFamily="34" charset="0"/>
              </a:rPr>
              <a:t>سیستم روشنایی</a:t>
            </a:r>
          </a:p>
          <a:p>
            <a:pPr algn="r" rtl="1"/>
            <a:r>
              <a:rPr lang="fa-IR" sz="2200" b="1" dirty="0" smtClean="0">
                <a:solidFill>
                  <a:srgbClr val="002060"/>
                </a:solidFill>
                <a:latin typeface="Arial" pitchFamily="34" charset="0"/>
                <a:cs typeface="Arial" pitchFamily="34" charset="0"/>
              </a:rPr>
              <a:t>امکانات اضطراری</a:t>
            </a:r>
          </a:p>
          <a:p>
            <a:pPr algn="r" rtl="1"/>
            <a:r>
              <a:rPr lang="fa-IR" sz="2200" b="1" dirty="0" smtClean="0">
                <a:solidFill>
                  <a:srgbClr val="002060"/>
                </a:solidFill>
                <a:latin typeface="Arial" pitchFamily="34" charset="0"/>
                <a:cs typeface="Arial" pitchFamily="34" charset="0"/>
              </a:rPr>
              <a:t>مخازن مواد شیمیایی </a:t>
            </a:r>
          </a:p>
          <a:p>
            <a:pPr algn="r" rtl="1">
              <a:buFont typeface="Wingdings" pitchFamily="2" charset="2"/>
              <a:buChar char="Ø"/>
            </a:pPr>
            <a:r>
              <a:rPr lang="fa-IR" sz="1600" b="1" dirty="0" smtClean="0">
                <a:latin typeface="Arial" pitchFamily="34" charset="0"/>
                <a:cs typeface="Arial" pitchFamily="34" charset="0"/>
              </a:rPr>
              <a:t>حداقل 3 متر دورتر از منابع حرارتي نگهداری شوند</a:t>
            </a:r>
            <a:r>
              <a:rPr lang="fa-IR" sz="2000" b="1" dirty="0" smtClean="0"/>
              <a:t>.</a:t>
            </a:r>
          </a:p>
          <a:p>
            <a:pPr algn="r" rtl="1">
              <a:buFont typeface="Wingdings" pitchFamily="2" charset="2"/>
              <a:buChar char="Ø"/>
            </a:pPr>
            <a:r>
              <a:rPr lang="fa-IR" sz="1600" b="1" dirty="0" smtClean="0">
                <a:latin typeface="Arial" pitchFamily="34" charset="0"/>
                <a:cs typeface="Arial" pitchFamily="34" charset="0"/>
              </a:rPr>
              <a:t>در محوطه ای كه دارای تهويه مناسب باشند نگهداری شوند.</a:t>
            </a:r>
          </a:p>
          <a:p>
            <a:pPr algn="r" rtl="1">
              <a:buFont typeface="Wingdings" pitchFamily="2" charset="2"/>
              <a:buChar char="Ø"/>
            </a:pPr>
            <a:r>
              <a:rPr lang="fa-IR" sz="1600" b="1" dirty="0" smtClean="0"/>
              <a:t>درب آنها كاملاً بسته باشد.</a:t>
            </a:r>
          </a:p>
          <a:p>
            <a:pPr algn="r" rtl="1">
              <a:buFont typeface="Wingdings" pitchFamily="2" charset="2"/>
              <a:buChar char="Ø"/>
            </a:pPr>
            <a:r>
              <a:rPr lang="fa-IR" sz="1600" b="1" dirty="0" smtClean="0"/>
              <a:t>نبايد در كنار مواد ناسازگار نگهداری شوند</a:t>
            </a:r>
            <a:r>
              <a:rPr lang="fa-IR" sz="1600" dirty="0" smtClean="0"/>
              <a:t>.</a:t>
            </a:r>
            <a:endParaRPr lang="en-US" sz="1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right)">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right)">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right)">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right)">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right)">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right)">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right)">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right)">
                                      <p:cBhvr>
                                        <p:cTn id="47" dur="2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wipe(right)">
                                      <p:cBhvr>
                                        <p:cTn id="52" dur="20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wipe(right)">
                                      <p:cBhvr>
                                        <p:cTn id="57" dur="20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wipe(right)">
                                      <p:cBhvr>
                                        <p:cTn id="62" dur="20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wipe(right)">
                                      <p:cBhvr>
                                        <p:cTn id="67" dur="2000"/>
                                        <p:tgtEl>
                                          <p:spTgt spid="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5">
                                            <p:txEl>
                                              <p:pRg st="13" end="13"/>
                                            </p:txEl>
                                          </p:spTgt>
                                        </p:tgtEl>
                                        <p:attrNameLst>
                                          <p:attrName>style.visibility</p:attrName>
                                        </p:attrNameLst>
                                      </p:cBhvr>
                                      <p:to>
                                        <p:strVal val="visible"/>
                                      </p:to>
                                    </p:set>
                                    <p:animEffect transition="in" filter="wipe(right)">
                                      <p:cBhvr>
                                        <p:cTn id="72" dur="2000"/>
                                        <p:tgtEl>
                                          <p:spTgt spid="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5">
                                            <p:txEl>
                                              <p:pRg st="14" end="14"/>
                                            </p:txEl>
                                          </p:spTgt>
                                        </p:tgtEl>
                                        <p:attrNameLst>
                                          <p:attrName>style.visibility</p:attrName>
                                        </p:attrNameLst>
                                      </p:cBhvr>
                                      <p:to>
                                        <p:strVal val="visible"/>
                                      </p:to>
                                    </p:set>
                                    <p:animEffect transition="in" filter="wipe(right)">
                                      <p:cBhvr>
                                        <p:cTn id="77" dur="2000"/>
                                        <p:tgtEl>
                                          <p:spTgt spid="5">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5">
                                            <p:txEl>
                                              <p:pRg st="15" end="15"/>
                                            </p:txEl>
                                          </p:spTgt>
                                        </p:tgtEl>
                                        <p:attrNameLst>
                                          <p:attrName>style.visibility</p:attrName>
                                        </p:attrNameLst>
                                      </p:cBhvr>
                                      <p:to>
                                        <p:strVal val="visible"/>
                                      </p:to>
                                    </p:set>
                                    <p:animEffect transition="in" filter="wipe(right)">
                                      <p:cBhvr>
                                        <p:cTn id="82" dur="20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latin typeface="Arial" pitchFamily="34" charset="0"/>
                <a:cs typeface="Arial" pitchFamily="34" charset="0"/>
              </a:rPr>
              <a:t>بطور کلی کنترل های عمومی برای انبار مواد خطر ناک عبارتند از :</a:t>
            </a:r>
            <a:endParaRPr lang="en-US" sz="3200" dirty="0"/>
          </a:p>
        </p:txBody>
      </p:sp>
      <p:sp>
        <p:nvSpPr>
          <p:cNvPr id="3" name="Content Placeholder 2"/>
          <p:cNvSpPr>
            <a:spLocks noGrp="1"/>
          </p:cNvSpPr>
          <p:nvPr>
            <p:ph idx="1"/>
          </p:nvPr>
        </p:nvSpPr>
        <p:spPr>
          <a:xfrm>
            <a:off x="457200" y="1935480"/>
            <a:ext cx="8229600" cy="4693920"/>
          </a:xfrm>
        </p:spPr>
        <p:txBody>
          <a:bodyPr>
            <a:normAutofit fontScale="62500" lnSpcReduction="20000"/>
          </a:bodyPr>
          <a:lstStyle/>
          <a:p>
            <a:pPr algn="r" rtl="1"/>
            <a:r>
              <a:rPr lang="fa-IR" sz="4400" b="1" dirty="0" smtClean="0">
                <a:solidFill>
                  <a:srgbClr val="002060"/>
                </a:solidFill>
                <a:latin typeface="Arial" pitchFamily="34" charset="0"/>
                <a:cs typeface="Arial" pitchFamily="34" charset="0"/>
              </a:rPr>
              <a:t>انبار و جدا سازی </a:t>
            </a:r>
          </a:p>
          <a:p>
            <a:pPr algn="r" rtl="1"/>
            <a:r>
              <a:rPr lang="fa-IR" sz="4400" b="1" dirty="0" smtClean="0">
                <a:solidFill>
                  <a:srgbClr val="002060"/>
                </a:solidFill>
                <a:latin typeface="Arial" pitchFamily="34" charset="0"/>
                <a:cs typeface="Arial" pitchFamily="34" charset="0"/>
              </a:rPr>
              <a:t>ریخت و پاش مواد </a:t>
            </a:r>
            <a:r>
              <a:rPr lang="fa-IR" sz="2800" dirty="0" smtClean="0">
                <a:latin typeface="Arial" pitchFamily="34" charset="0"/>
                <a:cs typeface="Arial" pitchFamily="34" charset="0"/>
              </a:rPr>
              <a:t>(</a:t>
            </a:r>
            <a:r>
              <a:rPr lang="fa-IR" sz="2900" b="1" dirty="0" smtClean="0">
                <a:latin typeface="Arial" pitchFamily="34" charset="0"/>
                <a:cs typeface="Arial" pitchFamily="34" charset="0"/>
              </a:rPr>
              <a:t>كيت و يامواد لازم برای پاک سازی مانند خاک دياتومه در محل های مناسب نگهداری شوند. برای پاک سازی (لوازم جمع آوری و پاک سازی-دسترسی به آب – وسایل حفاظت فردی ))</a:t>
            </a:r>
          </a:p>
          <a:p>
            <a:pPr algn="r" rtl="1"/>
            <a:r>
              <a:rPr lang="fa-IR" sz="4400" b="1" dirty="0" smtClean="0">
                <a:solidFill>
                  <a:srgbClr val="002060"/>
                </a:solidFill>
                <a:latin typeface="Arial" pitchFamily="34" charset="0"/>
                <a:cs typeface="Arial" pitchFamily="34" charset="0"/>
              </a:rPr>
              <a:t>کابینت های نگهداری کالاهای خطرناک</a:t>
            </a:r>
          </a:p>
          <a:p>
            <a:pPr algn="r" rtl="1">
              <a:buFont typeface="Wingdings" pitchFamily="2" charset="2"/>
              <a:buChar char="q"/>
            </a:pPr>
            <a:r>
              <a:rPr lang="fa-IR" sz="2900" b="1" dirty="0" smtClean="0"/>
              <a:t>كابينت های نگهداری مواد خطرناک بايد حداقل 3 متر از منابع حرارتي كه ممكن است بر كابينت يا محتويات آن اثر بگذارد فاصله داشته باشد.</a:t>
            </a:r>
            <a:r>
              <a:rPr lang="fa-IR" sz="2900" b="1" dirty="0" smtClean="0">
                <a:solidFill>
                  <a:srgbClr val="002060"/>
                </a:solidFill>
                <a:latin typeface="Arial" pitchFamily="34" charset="0"/>
                <a:cs typeface="Arial" pitchFamily="34" charset="0"/>
              </a:rPr>
              <a:t> </a:t>
            </a:r>
          </a:p>
          <a:p>
            <a:pPr algn="r" rtl="1">
              <a:buFont typeface="Wingdings" pitchFamily="2" charset="2"/>
              <a:buChar char="q"/>
            </a:pPr>
            <a:r>
              <a:rPr lang="fa-IR" sz="2900" b="1" dirty="0" smtClean="0"/>
              <a:t>تعداد كابينت های مواد در يک آزمايشگاه بايد با توجه به فضای ساختمان بوده و فاصله دو كابينت از هم نيز حداقل 3 متر باشد.</a:t>
            </a:r>
          </a:p>
          <a:p>
            <a:pPr algn="r" rtl="1">
              <a:buFont typeface="Wingdings" pitchFamily="2" charset="2"/>
              <a:buChar char="q"/>
            </a:pPr>
            <a:r>
              <a:rPr lang="fa-IR" sz="2900" b="1" dirty="0" smtClean="0"/>
              <a:t>كابينت ها در محلي استقرار يابند كه در موارد اضطراری موجب مسدود شدن مسيرهای خروجي نشوند.</a:t>
            </a:r>
          </a:p>
          <a:p>
            <a:pPr algn="r" rtl="1">
              <a:buFont typeface="Wingdings" pitchFamily="2" charset="2"/>
              <a:buChar char="q"/>
            </a:pPr>
            <a:r>
              <a:rPr lang="fa-IR" sz="2900" b="1" dirty="0" smtClean="0">
                <a:latin typeface="Arial" pitchFamily="34" charset="0"/>
                <a:cs typeface="Arial" pitchFamily="34" charset="0"/>
              </a:rPr>
              <a:t>كابينت ها بايد به محل سينک برای شستشوی دستها نزديک باشند.</a:t>
            </a:r>
          </a:p>
          <a:p>
            <a:pPr algn="r" rtl="1">
              <a:buFont typeface="Wingdings" pitchFamily="2" charset="2"/>
              <a:buChar char="q"/>
            </a:pPr>
            <a:r>
              <a:rPr lang="fa-IR" sz="2900" b="1" dirty="0" smtClean="0">
                <a:latin typeface="Arial" pitchFamily="34" charset="0"/>
                <a:cs typeface="Arial" pitchFamily="34" charset="0"/>
              </a:rPr>
              <a:t>كابينت هايي كه در محوطه آزاد نگهداری مي شوند بايد در مقابل شرايط آب و هوايي محافظت شوند. </a:t>
            </a:r>
          </a:p>
          <a:p>
            <a:pPr algn="r" rtl="1">
              <a:buFont typeface="Wingdings" pitchFamily="2" charset="2"/>
              <a:buChar char="q"/>
            </a:pPr>
            <a:r>
              <a:rPr lang="fa-IR" sz="2900" b="1" dirty="0" smtClean="0">
                <a:latin typeface="Arial" pitchFamily="34" charset="0"/>
                <a:cs typeface="Arial" pitchFamily="34" charset="0"/>
              </a:rPr>
              <a:t>كالاهای خطرناكي كه نگهداری آنها مستلزم شرايط ويژه مي باشد (مانند كنترل درجه حرارت و......) نبايد در انبارهای كوچک معمولي نگهداری شوند.</a:t>
            </a:r>
          </a:p>
          <a:p>
            <a:pPr algn="r" rtl="1">
              <a:buFont typeface="Arial" pitchFamily="34" charset="0"/>
              <a:buChar char="•"/>
            </a:pPr>
            <a:r>
              <a:rPr lang="fa-IR" sz="4400" b="1" dirty="0" smtClean="0">
                <a:solidFill>
                  <a:srgbClr val="002060"/>
                </a:solidFill>
                <a:latin typeface="Arial" pitchFamily="34" charset="0"/>
                <a:cs typeface="Arial" pitchFamily="34" charset="0"/>
              </a:rPr>
              <a:t>امکانات حفا ظت فردی</a:t>
            </a:r>
            <a:endParaRPr lang="en-US" sz="4400" b="1" dirty="0" smtClean="0">
              <a:solidFill>
                <a:srgbClr val="002060"/>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right)">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right)">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right)">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right)">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90600"/>
            <a:ext cx="8686800" cy="5181600"/>
          </a:xfrm>
        </p:spPr>
        <p:txBody>
          <a:bodyPr>
            <a:normAutofit fontScale="90000"/>
          </a:bodyPr>
          <a:lstStyle/>
          <a:p>
            <a:pPr algn="r" rtl="1"/>
            <a:r>
              <a:rPr lang="fa-IR" sz="2400" b="1" dirty="0" smtClean="0">
                <a:solidFill>
                  <a:schemeClr val="tx1"/>
                </a:solidFill>
                <a:latin typeface="Arial" pitchFamily="34" charset="0"/>
                <a:cs typeface="Arial" pitchFamily="34" charset="0"/>
              </a:rPr>
              <a:t>مقدمه : </a:t>
            </a:r>
            <a:br>
              <a:rPr lang="fa-IR" sz="2400" b="1" dirty="0" smtClean="0">
                <a:solidFill>
                  <a:schemeClr val="tx1"/>
                </a:solidFill>
                <a:latin typeface="Arial" pitchFamily="34" charset="0"/>
                <a:cs typeface="Arial" pitchFamily="34" charset="0"/>
              </a:rPr>
            </a:br>
            <a:r>
              <a:rPr lang="en-US" sz="2400" b="1" dirty="0" smtClean="0">
                <a:solidFill>
                  <a:schemeClr val="tx1"/>
                </a:solidFill>
                <a:latin typeface="Arial" pitchFamily="34" charset="0"/>
                <a:cs typeface="Arial" pitchFamily="34" charset="0"/>
              </a:rPr>
              <a:t/>
            </a:r>
            <a:br>
              <a:rPr lang="en-US" sz="2400" b="1" dirty="0" smtClean="0">
                <a:solidFill>
                  <a:schemeClr val="tx1"/>
                </a:solidFill>
                <a:latin typeface="Arial" pitchFamily="34" charset="0"/>
                <a:cs typeface="Arial" pitchFamily="34" charset="0"/>
              </a:rPr>
            </a:br>
            <a:r>
              <a:rPr lang="ar-SA" sz="2200" b="1" dirty="0" smtClean="0">
                <a:solidFill>
                  <a:schemeClr val="tx1"/>
                </a:solidFill>
                <a:latin typeface="Arial" pitchFamily="34" charset="0"/>
                <a:cs typeface="Arial" pitchFamily="34" charset="0"/>
              </a:rPr>
              <a:t>توسعه صنعتی وپیشرفتهای تکنولوژیکی گرچه استاندارد های زندگی را ارتقاء بخشیده ولی استفاده روزمره از  هزاران نوع تركيب شيميايي در صنايع، در عین حال که منافع بيشماري براي بشر به همراه داشته، به همان نسبت اورا با پتانسیلهای خطر ناکی مانند حوادث شیمیایی روبرو ساخته است.. بروز حوادث متعدد شيميايي يكي از مهمترين پيامدهاي سوء كاربرد مواد شیمیایی محسوب مي شود. این دسته از حوادث علاوه بر تحميل خسارات اقتصادي شديد بر جوامع انساني، ممكن است امنيت مردم را نيز در گستره محلي، منطقه اي، ملي و حتي بين­المللي بشدت تهديد نمايد</a:t>
            </a:r>
            <a:r>
              <a:rPr lang="fa-IR" sz="2200" b="1" dirty="0" smtClean="0">
                <a:solidFill>
                  <a:schemeClr val="tx1"/>
                </a:solidFill>
                <a:latin typeface="Arial" pitchFamily="34" charset="0"/>
                <a:cs typeface="Arial" pitchFamily="34" charset="0"/>
              </a:rPr>
              <a:t> .</a:t>
            </a:r>
            <a:br>
              <a:rPr lang="fa-IR" sz="2200" b="1" dirty="0" smtClean="0">
                <a:solidFill>
                  <a:schemeClr val="tx1"/>
                </a:solidFill>
                <a:latin typeface="Arial" pitchFamily="34" charset="0"/>
                <a:cs typeface="Arial" pitchFamily="34" charset="0"/>
              </a:rPr>
            </a:br>
            <a:r>
              <a:rPr lang="fa-IR" sz="2200" dirty="0" smtClean="0">
                <a:solidFill>
                  <a:schemeClr val="tx1"/>
                </a:solidFill>
                <a:latin typeface="Arial" pitchFamily="34" charset="0"/>
                <a:cs typeface="Arial" pitchFamily="34" charset="0"/>
              </a:rPr>
              <a:t>    </a:t>
            </a:r>
            <a:r>
              <a:rPr lang="fa-IR" sz="2200" b="1" dirty="0" smtClean="0">
                <a:solidFill>
                  <a:schemeClr val="tx1"/>
                </a:solidFill>
                <a:latin typeface="Arial" pitchFamily="34" charset="0"/>
                <a:cs typeface="Arial" pitchFamily="34" charset="0"/>
              </a:rPr>
              <a:t>اهميت كاربرد و مديريت صحيح مواد شيميايي يک مسئله جهاني بوده و هست. لذا در راستای پاسخگويي علمي به مشكلات ناشي از مصرف گسترده مواد شيميايي در سطح جهاني كه تهديدی برای سلامت نسلهای</a:t>
            </a:r>
            <a:r>
              <a:rPr lang="en-US" sz="2200" b="1" dirty="0" smtClean="0">
                <a:solidFill>
                  <a:schemeClr val="tx1"/>
                </a:solidFill>
                <a:latin typeface="Arial" pitchFamily="34" charset="0"/>
                <a:cs typeface="Arial" pitchFamily="34" charset="0"/>
              </a:rPr>
              <a:t> </a:t>
            </a:r>
            <a:r>
              <a:rPr lang="fa-IR" sz="2200" b="1" dirty="0" smtClean="0">
                <a:solidFill>
                  <a:schemeClr val="tx1"/>
                </a:solidFill>
                <a:latin typeface="Arial" pitchFamily="34" charset="0"/>
                <a:cs typeface="Arial" pitchFamily="34" charset="0"/>
              </a:rPr>
              <a:t>حال و آينده و نيز كيفيت محيط مي باشد، </a:t>
            </a:r>
            <a:r>
              <a:rPr lang="fa-IR" sz="2200" b="1" dirty="0" smtClean="0">
                <a:solidFill>
                  <a:srgbClr val="FF0000"/>
                </a:solidFill>
                <a:latin typeface="Arial" pitchFamily="34" charset="0"/>
                <a:cs typeface="Arial" pitchFamily="34" charset="0"/>
              </a:rPr>
              <a:t>در سال 1980</a:t>
            </a:r>
            <a:r>
              <a:rPr lang="fa-IR" sz="2200" b="1" dirty="0" smtClean="0">
                <a:solidFill>
                  <a:schemeClr val="tx1"/>
                </a:solidFill>
                <a:latin typeface="Arial" pitchFamily="34" charset="0"/>
                <a:cs typeface="Arial" pitchFamily="34" charset="0"/>
              </a:rPr>
              <a:t>، </a:t>
            </a:r>
            <a:r>
              <a:rPr lang="fa-IR" sz="2200" b="1" dirty="0" smtClean="0">
                <a:solidFill>
                  <a:srgbClr val="00B050"/>
                </a:solidFill>
                <a:latin typeface="Arial" pitchFamily="34" charset="0"/>
                <a:cs typeface="Arial" pitchFamily="34" charset="0"/>
              </a:rPr>
              <a:t>برنامه بين المللي ايمني شيميايی </a:t>
            </a:r>
            <a:r>
              <a:rPr lang="fa-IR" sz="2200" b="1" dirty="0" smtClean="0">
                <a:solidFill>
                  <a:schemeClr val="tx1"/>
                </a:solidFill>
                <a:latin typeface="Arial" pitchFamily="34" charset="0"/>
                <a:cs typeface="Arial" pitchFamily="34" charset="0"/>
              </a:rPr>
              <a:t>  حاصل همکاری مشترک </a:t>
            </a:r>
            <a:r>
              <a:rPr lang="fa-IR" sz="2200" b="1" dirty="0" smtClean="0">
                <a:solidFill>
                  <a:schemeClr val="accent6">
                    <a:lumMod val="50000"/>
                  </a:schemeClr>
                </a:solidFill>
                <a:latin typeface="Arial" pitchFamily="34" charset="0"/>
                <a:cs typeface="Arial" pitchFamily="34" charset="0"/>
              </a:rPr>
              <a:t>سازمان بهداشت جهانی </a:t>
            </a:r>
            <a:r>
              <a:rPr lang="fa-IR" sz="2200" b="1" dirty="0" smtClean="0">
                <a:solidFill>
                  <a:schemeClr val="tx1"/>
                </a:solidFill>
                <a:latin typeface="Arial" pitchFamily="34" charset="0"/>
                <a:cs typeface="Arial" pitchFamily="34" charset="0"/>
              </a:rPr>
              <a:t>، </a:t>
            </a:r>
            <a:r>
              <a:rPr lang="fa-IR" sz="2200" b="1" dirty="0" smtClean="0">
                <a:solidFill>
                  <a:schemeClr val="tx2">
                    <a:lumMod val="50000"/>
                  </a:schemeClr>
                </a:solidFill>
                <a:latin typeface="Arial" pitchFamily="34" charset="0"/>
                <a:cs typeface="Arial" pitchFamily="34" charset="0"/>
              </a:rPr>
              <a:t>برنامه محیطی ملل متحدو </a:t>
            </a:r>
            <a:r>
              <a:rPr lang="fa-IR" sz="2200" b="1" dirty="0" smtClean="0">
                <a:solidFill>
                  <a:srgbClr val="0070C0"/>
                </a:solidFill>
                <a:latin typeface="Arial" pitchFamily="34" charset="0"/>
                <a:cs typeface="Arial" pitchFamily="34" charset="0"/>
              </a:rPr>
              <a:t>سازمان بين المللي  کار </a:t>
            </a:r>
            <a:r>
              <a:rPr lang="fa-IR" sz="2200" b="1" dirty="0" smtClean="0">
                <a:solidFill>
                  <a:schemeClr val="tx1"/>
                </a:solidFill>
                <a:latin typeface="Arial" pitchFamily="34" charset="0"/>
                <a:cs typeface="Arial" pitchFamily="34" charset="0"/>
              </a:rPr>
              <a:t>با دو هدف كلي ايجاد گرديد. اين اهداف عبارت بودند از:</a:t>
            </a:r>
            <a:r>
              <a:rPr lang="fa-IR" sz="2200" b="1" dirty="0" smtClean="0">
                <a:latin typeface="Arial" pitchFamily="34" charset="0"/>
                <a:cs typeface="Arial" pitchFamily="34" charset="0"/>
              </a:rPr>
              <a:t/>
            </a:r>
            <a:br>
              <a:rPr lang="fa-IR" sz="2200" b="1" dirty="0" smtClean="0">
                <a:latin typeface="Arial" pitchFamily="34" charset="0"/>
                <a:cs typeface="Arial" pitchFamily="34" charset="0"/>
              </a:rPr>
            </a:br>
            <a:r>
              <a:rPr lang="fa-IR" sz="2200" b="1" dirty="0" smtClean="0">
                <a:latin typeface="Arial" pitchFamily="34" charset="0"/>
                <a:cs typeface="Arial" pitchFamily="34" charset="0"/>
              </a:rPr>
              <a:t> </a:t>
            </a:r>
            <a:r>
              <a:rPr lang="fa-IR" sz="2200" b="1" dirty="0" smtClean="0">
                <a:solidFill>
                  <a:srgbClr val="FF0000"/>
                </a:solidFill>
                <a:latin typeface="Arial" pitchFamily="34" charset="0"/>
                <a:cs typeface="Arial" pitchFamily="34" charset="0"/>
              </a:rPr>
              <a:t>هماهنگي و سرعت دادن به فعاليتهای مرتبط با ايمني شيميايي خصوصاً ارزيابي ريسک برای سلامتي انسان و محيط </a:t>
            </a:r>
            <a:r>
              <a:rPr lang="fa-IR" sz="2200" b="1" dirty="0" smtClean="0">
                <a:solidFill>
                  <a:schemeClr val="tx1"/>
                </a:solidFill>
                <a:latin typeface="Arial" pitchFamily="34" charset="0"/>
                <a:cs typeface="Arial" pitchFamily="34" charset="0"/>
              </a:rPr>
              <a:t>و نيز </a:t>
            </a:r>
            <a:r>
              <a:rPr lang="fa-IR" sz="2200" b="1" dirty="0" smtClean="0">
                <a:solidFill>
                  <a:srgbClr val="00B050"/>
                </a:solidFill>
                <a:latin typeface="Arial" pitchFamily="34" charset="0"/>
                <a:cs typeface="Arial" pitchFamily="34" charset="0"/>
              </a:rPr>
              <a:t>هم افزايي توانمندی هابرای اطمينان از حفظ سلامت انسان و محيط در مقابل اثرات زيانبار مواد شيميايي </a:t>
            </a:r>
            <a:r>
              <a:rPr lang="fa-IR" sz="2200" b="1" dirty="0" smtClean="0">
                <a:solidFill>
                  <a:schemeClr val="tx1"/>
                </a:solidFill>
                <a:latin typeface="Arial" pitchFamily="34" charset="0"/>
                <a:cs typeface="Arial" pitchFamily="34" charset="0"/>
              </a:rPr>
              <a:t>در تمامي مراحل چرخه عمريک ماده شيميايي شامل توليد، حمل و نقل، استفاده و دفع ماده شيميايي.</a:t>
            </a:r>
            <a:r>
              <a:rPr lang="fa-IR" sz="2200" b="1" dirty="0" smtClean="0">
                <a:latin typeface="Arial" pitchFamily="34" charset="0"/>
                <a:cs typeface="Arial" pitchFamily="34" charset="0"/>
              </a:rPr>
              <a:t/>
            </a:r>
            <a:br>
              <a:rPr lang="fa-IR" sz="2200" b="1" dirty="0" smtClean="0">
                <a:latin typeface="Arial" pitchFamily="34" charset="0"/>
                <a:cs typeface="Arial" pitchFamily="34" charset="0"/>
              </a:rPr>
            </a:br>
            <a:endParaRPr lang="en-US" sz="22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fa-IR" sz="4800" b="1" dirty="0" smtClean="0">
                <a:solidFill>
                  <a:schemeClr val="tx1"/>
                </a:solidFill>
                <a:latin typeface="Arial" pitchFamily="34" charset="0"/>
                <a:cs typeface="Arial" pitchFamily="34" charset="0"/>
              </a:rPr>
              <a:t>حمل ونقل مواد شیمیایی</a:t>
            </a:r>
            <a:endParaRPr lang="en-US" sz="48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524000"/>
            <a:ext cx="8229600" cy="4800600"/>
          </a:xfrm>
        </p:spPr>
        <p:txBody>
          <a:bodyPr/>
          <a:lstStyle/>
          <a:p>
            <a:pPr algn="just" rtl="1">
              <a:buNone/>
            </a:pPr>
            <a:r>
              <a:rPr lang="fa-IR" b="1" dirty="0" smtClean="0">
                <a:latin typeface="Arial" pitchFamily="34" charset="0"/>
                <a:cs typeface="Arial" pitchFamily="34" charset="0"/>
              </a:rPr>
              <a:t>حمل و نقل كالاهای خطرناک بايد تابع قوانين و مقررات خاص بوده تا حتي الامكان از بروز حوادث و آسيبهای جاني، مالي و محيطي پيشگيری بعمل آيد.</a:t>
            </a:r>
          </a:p>
          <a:p>
            <a:pPr algn="r" rtl="1">
              <a:buNone/>
            </a:pPr>
            <a:r>
              <a:rPr lang="fa-IR" b="1" dirty="0" smtClean="0">
                <a:latin typeface="Arial" pitchFamily="34" charset="0"/>
                <a:cs typeface="Arial" pitchFamily="34" charset="0"/>
              </a:rPr>
              <a:t>معيارهای تدوين شده توسط مراجع ذيصلاح بايدمغاير قوانين حمل و نقل ملي و بين المللي نبوده و موارد زير را در برگيرد:</a:t>
            </a:r>
          </a:p>
          <a:p>
            <a:pPr algn="r" rtl="1">
              <a:buFont typeface="Wingdings" pitchFamily="2" charset="2"/>
              <a:buChar char="Ø"/>
            </a:pPr>
            <a:r>
              <a:rPr lang="fa-IR" dirty="0" smtClean="0">
                <a:solidFill>
                  <a:srgbClr val="002060"/>
                </a:solidFill>
              </a:rPr>
              <a:t>خواص و كميت مواد شيميايي كه بايد حمل و نقل شوند.</a:t>
            </a:r>
          </a:p>
          <a:p>
            <a:pPr algn="r" rtl="1">
              <a:buFont typeface="Wingdings" pitchFamily="2" charset="2"/>
              <a:buChar char="Ø"/>
            </a:pPr>
            <a:r>
              <a:rPr lang="fa-IR" dirty="0" smtClean="0">
                <a:solidFill>
                  <a:srgbClr val="002060"/>
                </a:solidFill>
              </a:rPr>
              <a:t>نوع بسته بندی، بي نقص بودن و حفاظت كامل بسته بندی و ظروفي كه در حمل و نقل مورداستفاده واقع مي شوند كه راههای انتقال مواد را نيز شامل مي شود.</a:t>
            </a:r>
          </a:p>
          <a:p>
            <a:pPr algn="r" rtl="1">
              <a:buFont typeface="Wingdings" pitchFamily="2" charset="2"/>
              <a:buChar char="Ø"/>
            </a:pPr>
            <a:r>
              <a:rPr lang="fa-IR" b="1" dirty="0" smtClean="0">
                <a:solidFill>
                  <a:srgbClr val="002060"/>
                </a:solidFill>
                <a:latin typeface="Arial" pitchFamily="34" charset="0"/>
                <a:cs typeface="Arial" pitchFamily="34" charset="0"/>
              </a:rPr>
              <a:t> </a:t>
            </a:r>
            <a:r>
              <a:rPr lang="fa-IR" dirty="0" smtClean="0">
                <a:solidFill>
                  <a:srgbClr val="002060"/>
                </a:solidFill>
              </a:rPr>
              <a:t>ويژگيهای وسيله نقليه ای كه برای حمل و نقل مواد بكار گرفته شده است.</a:t>
            </a:r>
            <a:endParaRPr lang="en-US"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pPr algn="ctr"/>
            <a:r>
              <a:rPr lang="fa-IR" sz="5400" b="1" dirty="0" smtClean="0">
                <a:solidFill>
                  <a:schemeClr val="tx1"/>
                </a:solidFill>
                <a:latin typeface="Arial" pitchFamily="34" charset="0"/>
                <a:cs typeface="Arial" pitchFamily="34" charset="0"/>
              </a:rPr>
              <a:t>حمل ونقل مواد شیمیایی</a:t>
            </a:r>
            <a:endParaRPr lang="en-US" dirty="0"/>
          </a:p>
        </p:txBody>
      </p:sp>
      <p:sp>
        <p:nvSpPr>
          <p:cNvPr id="3" name="Content Placeholder 2"/>
          <p:cNvSpPr>
            <a:spLocks noGrp="1"/>
          </p:cNvSpPr>
          <p:nvPr>
            <p:ph idx="1"/>
          </p:nvPr>
        </p:nvSpPr>
        <p:spPr>
          <a:xfrm>
            <a:off x="457200" y="1828800"/>
            <a:ext cx="8229600" cy="4495800"/>
          </a:xfrm>
        </p:spPr>
        <p:txBody>
          <a:bodyPr>
            <a:normAutofit/>
          </a:bodyPr>
          <a:lstStyle/>
          <a:p>
            <a:pPr algn="r" rtl="1">
              <a:buFont typeface="Wingdings" pitchFamily="2" charset="2"/>
              <a:buChar char="Ø"/>
            </a:pPr>
            <a:r>
              <a:rPr lang="fa-IR" dirty="0" smtClean="0">
                <a:solidFill>
                  <a:srgbClr val="002060"/>
                </a:solidFill>
              </a:rPr>
              <a:t> مسيرهايي كه بايد در حمل و نقل طي شود.</a:t>
            </a:r>
          </a:p>
          <a:p>
            <a:pPr algn="r" rtl="1">
              <a:buFont typeface="Wingdings" pitchFamily="2" charset="2"/>
              <a:buChar char="Ø"/>
            </a:pPr>
            <a:r>
              <a:rPr lang="fa-IR" dirty="0" smtClean="0">
                <a:solidFill>
                  <a:srgbClr val="002060"/>
                </a:solidFill>
              </a:rPr>
              <a:t>اقدامات لازم در زمينه آموزش و مهارت كارگران درگير در امر حمل و نقل بعمل آيد.</a:t>
            </a:r>
          </a:p>
          <a:p>
            <a:pPr algn="r" rtl="1">
              <a:buFont typeface="Wingdings" pitchFamily="2" charset="2"/>
              <a:buChar char="Ø"/>
            </a:pPr>
            <a:r>
              <a:rPr lang="fa-IR" dirty="0" smtClean="0">
                <a:solidFill>
                  <a:srgbClr val="002060"/>
                </a:solidFill>
              </a:rPr>
              <a:t> الزامات مربوط به برچسب گذاری رعايت گردد.</a:t>
            </a:r>
          </a:p>
          <a:p>
            <a:pPr algn="r" rtl="1">
              <a:buFont typeface="Wingdings" pitchFamily="2" charset="2"/>
              <a:buChar char="Ø"/>
            </a:pPr>
            <a:r>
              <a:rPr lang="fa-IR" dirty="0" smtClean="0">
                <a:solidFill>
                  <a:srgbClr val="002060"/>
                </a:solidFill>
              </a:rPr>
              <a:t> الزامات مربوط به بارگيری و تخليه رعايت گردد.</a:t>
            </a:r>
          </a:p>
          <a:p>
            <a:pPr algn="r" rtl="1">
              <a:buFont typeface="Wingdings" pitchFamily="2" charset="2"/>
              <a:buChar char="Ø"/>
            </a:pPr>
            <a:r>
              <a:rPr lang="fa-IR" dirty="0" smtClean="0">
                <a:solidFill>
                  <a:srgbClr val="002060"/>
                </a:solidFill>
              </a:rPr>
              <a:t> امكانات لازم برای موارد اضطراری مانند آتش سوزی و نشت مواد فراهم باشد.</a:t>
            </a:r>
          </a:p>
          <a:p>
            <a:pPr algn="r" rtl="1">
              <a:buNone/>
            </a:pPr>
            <a:r>
              <a:rPr lang="fa-IR" sz="2400" b="1" dirty="0" smtClean="0">
                <a:latin typeface="Arial" pitchFamily="34" charset="0"/>
                <a:cs typeface="Arial" pitchFamily="34" charset="0"/>
              </a:rPr>
              <a:t>حمل و نقل مقادير كم كالاهای خطرناک در محيط كار بايد با رعايت مقررات كلي و با توجه به رعايت نكات مربوط به حمل و نقل موجود در برگه های </a:t>
            </a:r>
            <a:r>
              <a:rPr lang="en-US" sz="2400" b="1" dirty="0" smtClean="0">
                <a:latin typeface="Arial" pitchFamily="34" charset="0"/>
                <a:cs typeface="Arial" pitchFamily="34" charset="0"/>
              </a:rPr>
              <a:t>MSDS</a:t>
            </a:r>
            <a:r>
              <a:rPr lang="fa-IR" sz="2400" b="1" dirty="0" smtClean="0">
                <a:latin typeface="Arial" pitchFamily="34" charset="0"/>
                <a:cs typeface="Arial" pitchFamily="34" charset="0"/>
              </a:rPr>
              <a:t>مواد صورت گيرد.</a:t>
            </a:r>
            <a:endParaRPr lang="en-US" sz="2400" b="1" dirty="0" smtClean="0">
              <a:latin typeface="Arial" pitchFamily="34" charset="0"/>
              <a:cs typeface="Arial" pitchFamily="34" charset="0"/>
            </a:endParaRPr>
          </a:p>
          <a:p>
            <a:pPr algn="r" rtl="1">
              <a:buNone/>
            </a:pPr>
            <a:endParaRPr lang="fa-I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fa-IR" sz="3200" b="1" dirty="0" smtClean="0">
                <a:solidFill>
                  <a:schemeClr val="tx1"/>
                </a:solidFill>
                <a:latin typeface="Arial" pitchFamily="34" charset="0"/>
                <a:cs typeface="Arial" pitchFamily="34" charset="0"/>
              </a:rPr>
              <a:t>پلاكارد اطلاعات اضطراری مخصوص حمل مواد شيميايي</a:t>
            </a:r>
            <a:endParaRPr lang="en-US" sz="3200" b="1"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lstStyle/>
          <a:p>
            <a:pPr algn="r" rtl="1">
              <a:buNone/>
            </a:pPr>
            <a:r>
              <a:rPr lang="fa-IR" dirty="0" smtClean="0"/>
              <a:t>يک پانل اطلاعات اضطراری كه معمولاً به آن پلاكارد نيز گفته مي شود نشان دهنده اطلاعات مورد نياز جهت حمل و نقل مواد شيميايي مي باشد. يک پلاكارد مناسب بايد دارای اطلاعات زير باشد </a:t>
            </a:r>
            <a:r>
              <a:rPr lang="en-US" dirty="0" smtClean="0"/>
              <a:t>:</a:t>
            </a:r>
            <a:endParaRPr lang="fa-IR" dirty="0" smtClean="0"/>
          </a:p>
          <a:p>
            <a:pPr algn="r" rtl="1"/>
            <a:r>
              <a:rPr lang="fa-IR" dirty="0" smtClean="0"/>
              <a:t>- نام صحيح ماده شيميايي</a:t>
            </a:r>
          </a:p>
          <a:p>
            <a:pPr algn="r" rtl="1"/>
            <a:r>
              <a:rPr lang="en-US" dirty="0" smtClean="0"/>
              <a:t>UN - </a:t>
            </a:r>
            <a:r>
              <a:rPr lang="fa-IR" dirty="0" smtClean="0"/>
              <a:t>عدد</a:t>
            </a:r>
          </a:p>
          <a:p>
            <a:pPr algn="r" rtl="1"/>
            <a:r>
              <a:rPr lang="en-US" dirty="0" err="1" smtClean="0"/>
              <a:t>Hazchem</a:t>
            </a:r>
            <a:r>
              <a:rPr lang="en-US" dirty="0" smtClean="0"/>
              <a:t> - </a:t>
            </a:r>
            <a:r>
              <a:rPr lang="fa-IR" dirty="0" smtClean="0"/>
              <a:t>كد</a:t>
            </a:r>
          </a:p>
          <a:p>
            <a:pPr algn="r" rtl="1"/>
            <a:r>
              <a:rPr lang="fa-IR" dirty="0" smtClean="0"/>
              <a:t>- شماره تلفن اضطراری</a:t>
            </a:r>
          </a:p>
          <a:p>
            <a:pPr algn="r" rtl="1"/>
            <a:r>
              <a:rPr lang="fa-IR" dirty="0" smtClean="0"/>
              <a:t>- برچسب مربوط به كلاس كالای خطرناک در صورت لزوم</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704088"/>
            <a:ext cx="8229600" cy="591312"/>
          </a:xfrm>
        </p:spPr>
        <p:txBody>
          <a:bodyPr>
            <a:normAutofit/>
          </a:bodyPr>
          <a:lstStyle/>
          <a:p>
            <a:pPr algn="ctr"/>
            <a:r>
              <a:rPr lang="fa-IR" sz="2800" b="1" dirty="0" smtClean="0">
                <a:solidFill>
                  <a:schemeClr val="tx1"/>
                </a:solidFill>
                <a:latin typeface="Arial" pitchFamily="34" charset="0"/>
                <a:cs typeface="Arial" pitchFamily="34" charset="0"/>
              </a:rPr>
              <a:t>نمونه پلاکارد اطلاعات اضطراری</a:t>
            </a:r>
            <a:endParaRPr lang="en-US" sz="2800" b="1" dirty="0">
              <a:solidFill>
                <a:schemeClr val="tx1"/>
              </a:solidFill>
              <a:latin typeface="Arial" pitchFamily="34" charset="0"/>
              <a:cs typeface="Arial" pitchFamily="34" charset="0"/>
            </a:endParaRPr>
          </a:p>
        </p:txBody>
      </p:sp>
      <p:sp>
        <p:nvSpPr>
          <p:cNvPr id="9" name="Content Placeholder 8"/>
          <p:cNvSpPr>
            <a:spLocks noGrp="1"/>
          </p:cNvSpPr>
          <p:nvPr>
            <p:ph idx="1"/>
          </p:nvPr>
        </p:nvSpPr>
        <p:spPr/>
        <p:txBody>
          <a:bodyPr/>
          <a:lstStyle/>
          <a:p>
            <a:endParaRPr lang="en-US"/>
          </a:p>
        </p:txBody>
      </p:sp>
      <p:pic>
        <p:nvPicPr>
          <p:cNvPr id="1028" name="Picture 4" descr="C:\Users\lenovo\Desktop\۲۰۱۶۰۶۲۱_۲۲۴۱۳۲.jpg"/>
          <p:cNvPicPr>
            <a:picLocks noChangeAspect="1" noChangeArrowheads="1"/>
          </p:cNvPicPr>
          <p:nvPr/>
        </p:nvPicPr>
        <p:blipFill>
          <a:blip r:embed="rId3" cstate="print"/>
          <a:srcRect/>
          <a:stretch>
            <a:fillRect/>
          </a:stretch>
        </p:blipFill>
        <p:spPr bwMode="auto">
          <a:xfrm>
            <a:off x="381000" y="1295400"/>
            <a:ext cx="8458200" cy="5562600"/>
          </a:xfrm>
          <a:prstGeom prst="rect">
            <a:avLst/>
          </a:prstGeom>
          <a:noFill/>
        </p:spPr>
      </p:pic>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fa-IR" b="1" dirty="0" smtClean="0">
                <a:solidFill>
                  <a:schemeClr val="bg2">
                    <a:lumMod val="25000"/>
                  </a:schemeClr>
                </a:solidFill>
                <a:latin typeface="Arial" pitchFamily="34" charset="0"/>
                <a:cs typeface="Arial" pitchFamily="34" charset="0"/>
              </a:rPr>
              <a:t>اقدامات کنترلی برای دفع مواد شیمیایی</a:t>
            </a:r>
            <a:endParaRPr lang="en-US" b="1" dirty="0">
              <a:solidFill>
                <a:schemeClr val="bg2">
                  <a:lumMod val="25000"/>
                </a:schemeClr>
              </a:solidFill>
              <a:latin typeface="Arial" pitchFamily="34" charset="0"/>
              <a:cs typeface="Arial" pitchFamily="34" charset="0"/>
            </a:endParaRPr>
          </a:p>
        </p:txBody>
      </p:sp>
      <p:sp>
        <p:nvSpPr>
          <p:cNvPr id="3" name="Content Placeholder 2"/>
          <p:cNvSpPr>
            <a:spLocks noGrp="1"/>
          </p:cNvSpPr>
          <p:nvPr>
            <p:ph idx="1"/>
          </p:nvPr>
        </p:nvSpPr>
        <p:spPr>
          <a:xfrm>
            <a:off x="228600" y="1371600"/>
            <a:ext cx="8610600" cy="5257800"/>
          </a:xfrm>
        </p:spPr>
        <p:txBody>
          <a:bodyPr>
            <a:noAutofit/>
          </a:bodyPr>
          <a:lstStyle/>
          <a:p>
            <a:pPr algn="r" rtl="1"/>
            <a:r>
              <a:rPr lang="fa-IR" sz="2400" b="1" dirty="0" smtClean="0">
                <a:latin typeface="Arial" pitchFamily="34" charset="0"/>
                <a:cs typeface="Arial" pitchFamily="34" charset="0"/>
              </a:rPr>
              <a:t>به منظور حفاظت از محيط زيست تمام واحدها بايد به روش های كاهش مواد زائد خطرناک آگاهي داشته و تاحد ممكن اين روش ها را به كار برند.</a:t>
            </a:r>
          </a:p>
          <a:p>
            <a:pPr algn="r" rtl="1"/>
            <a:r>
              <a:rPr lang="fa-IR" sz="2400" b="1" dirty="0" smtClean="0">
                <a:solidFill>
                  <a:srgbClr val="FF0000"/>
                </a:solidFill>
                <a:latin typeface="Arial" pitchFamily="34" charset="0"/>
                <a:cs typeface="Arial" pitchFamily="34" charset="0"/>
              </a:rPr>
              <a:t>مواد زائد شيميايي نبايد به آبهای سطحي تخليه شده</a:t>
            </a:r>
          </a:p>
          <a:p>
            <a:pPr algn="r" rtl="1"/>
            <a:r>
              <a:rPr lang="fa-IR" sz="2400" b="1" dirty="0" smtClean="0">
                <a:latin typeface="Arial" pitchFamily="34" charset="0"/>
                <a:cs typeface="Arial" pitchFamily="34" charset="0"/>
              </a:rPr>
              <a:t>از تخليه اينگونه مواد به داخل سينک ها و آبروها نيز بايد اجتناب نمود.</a:t>
            </a:r>
          </a:p>
          <a:p>
            <a:pPr algn="r" rtl="1"/>
            <a:r>
              <a:rPr lang="fa-IR" sz="2400" b="1" dirty="0" smtClean="0">
                <a:solidFill>
                  <a:srgbClr val="00B050"/>
                </a:solidFill>
                <a:latin typeface="Arial" pitchFamily="34" charset="0"/>
                <a:cs typeface="Arial" pitchFamily="34" charset="0"/>
              </a:rPr>
              <a:t>مخازن حاوی مواد شيميايي بايد سالم بوده تا از هر گونه نشت مواد شيميايي جلوگيری بعمل آيد.</a:t>
            </a:r>
          </a:p>
          <a:p>
            <a:pPr algn="r" rtl="1"/>
            <a:r>
              <a:rPr lang="fa-IR" sz="2400" b="1" dirty="0" smtClean="0">
                <a:latin typeface="Arial" pitchFamily="34" charset="0"/>
                <a:cs typeface="Arial" pitchFamily="34" charset="0"/>
              </a:rPr>
              <a:t>در صورت امكان مي توان از حصاربندی به منظور جمع آوری نشتي يا ريخت و پاش های احتمالي در موارد اضطراری كمک گرفت.</a:t>
            </a:r>
          </a:p>
          <a:p>
            <a:pPr algn="r" rtl="1"/>
            <a:r>
              <a:rPr lang="fa-IR" sz="2400" b="1" dirty="0" smtClean="0">
                <a:solidFill>
                  <a:srgbClr val="7030A0"/>
                </a:solidFill>
                <a:latin typeface="Arial" pitchFamily="34" charset="0"/>
                <a:cs typeface="Arial" pitchFamily="34" charset="0"/>
              </a:rPr>
              <a:t>مواد مناسب مانند خاک دياتومه بايد برای جمع آوری نشتي هاو يا ريخت و پاش های احتمالي مواد شيميايي در موارد اضطراری در دسترس باشد.</a:t>
            </a:r>
          </a:p>
          <a:p>
            <a:pPr algn="r" rtl="1"/>
            <a:r>
              <a:rPr lang="fa-IR" sz="2400" b="1" dirty="0" smtClean="0">
                <a:latin typeface="Arial" pitchFamily="34" charset="0"/>
                <a:cs typeface="Arial" pitchFamily="34" charset="0"/>
              </a:rPr>
              <a:t>مواد شیمیایی باید مطابق با الزامات زیست محیطی به گونه ای دفع شوند که ریسکی برای کارگران، جامعه و محیط زیست نداشته باشند.</a:t>
            </a:r>
            <a:endParaRPr lang="en-US" sz="2400" b="1" dirty="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fa-IR" b="1" dirty="0" smtClean="0">
                <a:solidFill>
                  <a:schemeClr val="bg2">
                    <a:lumMod val="25000"/>
                  </a:schemeClr>
                </a:solidFill>
                <a:latin typeface="Arial" pitchFamily="34" charset="0"/>
                <a:cs typeface="Arial" pitchFamily="34" charset="0"/>
              </a:rPr>
              <a:t>اقدامات کنترلی برای دفع مواد شیمیایی</a:t>
            </a:r>
            <a:endParaRPr lang="en-US" dirty="0"/>
          </a:p>
        </p:txBody>
      </p:sp>
      <p:sp>
        <p:nvSpPr>
          <p:cNvPr id="3" name="Content Placeholder 2"/>
          <p:cNvSpPr>
            <a:spLocks noGrp="1"/>
          </p:cNvSpPr>
          <p:nvPr>
            <p:ph idx="1"/>
          </p:nvPr>
        </p:nvSpPr>
        <p:spPr>
          <a:xfrm>
            <a:off x="228600" y="1447800"/>
            <a:ext cx="8458200" cy="4876800"/>
          </a:xfrm>
        </p:spPr>
        <p:txBody>
          <a:bodyPr/>
          <a:lstStyle/>
          <a:p>
            <a:pPr algn="r" rtl="1">
              <a:buNone/>
            </a:pPr>
            <a:r>
              <a:rPr lang="fa-IR" dirty="0" smtClean="0"/>
              <a:t>معیارها و الزاماتی که برای دفع مواد شیمیایی تدوین </a:t>
            </a:r>
            <a:r>
              <a:rPr lang="en-US" dirty="0" smtClean="0"/>
              <a:t> </a:t>
            </a:r>
            <a:r>
              <a:rPr lang="fa-IR" dirty="0" smtClean="0"/>
              <a:t>شده اند باید مطابق و سازگار با الزامات بین المللی بوده و موارد زیر را پوشش دهد:</a:t>
            </a:r>
          </a:p>
          <a:p>
            <a:pPr algn="r" rtl="1">
              <a:buFont typeface="Wingdings" pitchFamily="2" charset="2"/>
              <a:buChar char="Ø"/>
            </a:pPr>
            <a:r>
              <a:rPr lang="fa-IR" dirty="0" smtClean="0"/>
              <a:t> روش شناسایی محصولات ضایعات.</a:t>
            </a:r>
          </a:p>
          <a:p>
            <a:pPr algn="r" rtl="1">
              <a:buFont typeface="Wingdings" pitchFamily="2" charset="2"/>
              <a:buChar char="Ø"/>
            </a:pPr>
            <a:r>
              <a:rPr lang="fa-IR" dirty="0" smtClean="0"/>
              <a:t> مدیریت ظروف آلوده</a:t>
            </a:r>
          </a:p>
          <a:p>
            <a:pPr algn="r" rtl="1">
              <a:buFont typeface="Wingdings" pitchFamily="2" charset="2"/>
              <a:buChar char="Ø"/>
            </a:pPr>
            <a:r>
              <a:rPr lang="fa-IR" dirty="0" smtClean="0"/>
              <a:t>شناسایی، ساختمان، ماهیت، یکپارچگی و حفاظت مخازن ضایعات شیمیایی</a:t>
            </a:r>
          </a:p>
          <a:p>
            <a:pPr algn="r" rtl="1">
              <a:buFont typeface="Wingdings" pitchFamily="2" charset="2"/>
              <a:buChar char="Ø"/>
            </a:pPr>
            <a:r>
              <a:rPr lang="fa-IR" dirty="0" smtClean="0"/>
              <a:t> اثرات بر محیط کار</a:t>
            </a:r>
          </a:p>
          <a:p>
            <a:pPr algn="r" rtl="1">
              <a:buFont typeface="Wingdings" pitchFamily="2" charset="2"/>
              <a:buChar char="Ø"/>
            </a:pPr>
            <a:r>
              <a:rPr lang="fa-IR" dirty="0" smtClean="0"/>
              <a:t> علامت گذاری منطقه دفع</a:t>
            </a:r>
          </a:p>
          <a:p>
            <a:pPr algn="r" rtl="1">
              <a:buFont typeface="Wingdings" pitchFamily="2" charset="2"/>
              <a:buChar char="Ø"/>
            </a:pPr>
            <a:r>
              <a:rPr lang="fa-IR" dirty="0" smtClean="0"/>
              <a:t> تامین، نگهداری و استفاده از تجهیزات و لباس های حفاظت فردی</a:t>
            </a:r>
          </a:p>
          <a:p>
            <a:pPr algn="r" rtl="1">
              <a:buFont typeface="Wingdings" pitchFamily="2" charset="2"/>
              <a:buChar char="Ø"/>
            </a:pPr>
            <a:r>
              <a:rPr lang="fa-IR" dirty="0" smtClean="0"/>
              <a:t> روش دفع یا تصفیه</a:t>
            </a:r>
          </a:p>
          <a:p>
            <a:pPr algn="r" rtl="1">
              <a:buNone/>
            </a:pPr>
            <a:r>
              <a:rPr lang="fa-IR"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rtl="1"/>
            <a:r>
              <a:rPr lang="fa-IR" sz="4000" b="1" dirty="0" smtClean="0">
                <a:latin typeface="Arial" pitchFamily="34" charset="0"/>
                <a:cs typeface="Arial" pitchFamily="34" charset="0"/>
              </a:rPr>
              <a:t>اقدامات کنترلی در کار با مواد شیمیایی</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304800" y="1447800"/>
            <a:ext cx="8382000" cy="4876800"/>
          </a:xfrm>
        </p:spPr>
        <p:txBody>
          <a:bodyPr/>
          <a:lstStyle/>
          <a:p>
            <a:pPr algn="just" rtl="1">
              <a:buNone/>
            </a:pPr>
            <a:r>
              <a:rPr lang="fa-IR" sz="2400" b="1" dirty="0" smtClean="0">
                <a:latin typeface="Arial" pitchFamily="34" charset="0"/>
                <a:cs typeface="Arial" pitchFamily="34" charset="0"/>
              </a:rPr>
              <a:t>     چنانچه نتيجه ارزيابي ها منجر به يافتن ريسک های غير قابل قبول دركار با مواد شيميايي شوند اين ريسک ها بايد حذف شده و يا تا سطوح قابل قبول كاهش يابند. برای اين منظوربايد از سلسله مراتب كنترلي به شرح زير استفاده نمود:</a:t>
            </a:r>
          </a:p>
          <a:p>
            <a:pPr algn="just" rtl="1">
              <a:buFont typeface="Wingdings" pitchFamily="2" charset="2"/>
              <a:buChar char="q"/>
            </a:pPr>
            <a:r>
              <a:rPr lang="fa-IR" sz="2400" b="1" dirty="0" smtClean="0">
                <a:latin typeface="Arial" pitchFamily="34" charset="0"/>
                <a:cs typeface="Arial" pitchFamily="34" charset="0"/>
              </a:rPr>
              <a:t> </a:t>
            </a:r>
            <a:r>
              <a:rPr lang="fa-IR" sz="2400" dirty="0" smtClean="0"/>
              <a:t>حذف </a:t>
            </a:r>
            <a:r>
              <a:rPr lang="en-US" sz="2400" dirty="0" smtClean="0"/>
              <a:t>Elimination</a:t>
            </a:r>
            <a:endParaRPr lang="fa-IR" sz="2400" dirty="0" smtClean="0"/>
          </a:p>
          <a:p>
            <a:pPr algn="just" rtl="1">
              <a:buFont typeface="Wingdings" pitchFamily="2" charset="2"/>
              <a:buChar char="q"/>
            </a:pPr>
            <a:r>
              <a:rPr lang="fa-IR" sz="2400" b="1" dirty="0" smtClean="0">
                <a:latin typeface="Arial" pitchFamily="34" charset="0"/>
                <a:cs typeface="Arial" pitchFamily="34" charset="0"/>
              </a:rPr>
              <a:t> </a:t>
            </a:r>
            <a:r>
              <a:rPr lang="fa-IR" sz="2400" dirty="0" smtClean="0"/>
              <a:t>جايگزيني </a:t>
            </a:r>
            <a:r>
              <a:rPr lang="en-US" sz="2400" dirty="0" smtClean="0"/>
              <a:t>Substitution</a:t>
            </a:r>
            <a:endParaRPr lang="fa-IR" sz="2400" dirty="0" smtClean="0"/>
          </a:p>
          <a:p>
            <a:pPr algn="just" rtl="1">
              <a:buFont typeface="Wingdings" pitchFamily="2" charset="2"/>
              <a:buChar char="q"/>
            </a:pPr>
            <a:r>
              <a:rPr lang="fa-IR" sz="2400" b="1" dirty="0" smtClean="0">
                <a:latin typeface="Arial" pitchFamily="34" charset="0"/>
                <a:cs typeface="Arial" pitchFamily="34" charset="0"/>
              </a:rPr>
              <a:t> </a:t>
            </a:r>
            <a:r>
              <a:rPr lang="fa-IR" sz="2400" dirty="0" smtClean="0"/>
              <a:t>جداسازی </a:t>
            </a:r>
            <a:r>
              <a:rPr lang="en-US" sz="2400" dirty="0" smtClean="0"/>
              <a:t>Isolation</a:t>
            </a:r>
            <a:endParaRPr lang="fa-IR" sz="2400" dirty="0" smtClean="0"/>
          </a:p>
          <a:p>
            <a:pPr algn="just" rtl="1">
              <a:buFont typeface="Wingdings" pitchFamily="2" charset="2"/>
              <a:buChar char="q"/>
            </a:pPr>
            <a:r>
              <a:rPr lang="fa-IR" sz="2400" dirty="0" smtClean="0"/>
              <a:t>كنترلهای مهندسي </a:t>
            </a:r>
            <a:r>
              <a:rPr lang="en-US" sz="2400" dirty="0" smtClean="0"/>
              <a:t>Engineering controls</a:t>
            </a:r>
            <a:endParaRPr lang="fa-IR" sz="2400" dirty="0" smtClean="0"/>
          </a:p>
          <a:p>
            <a:pPr algn="just" rtl="1">
              <a:buFont typeface="Wingdings" pitchFamily="2" charset="2"/>
              <a:buChar char="q"/>
            </a:pPr>
            <a:r>
              <a:rPr lang="fa-IR" sz="2400" dirty="0" smtClean="0"/>
              <a:t> كنترلهای مديريتي و اجرايي </a:t>
            </a:r>
            <a:r>
              <a:rPr lang="en-US" sz="2400" dirty="0" smtClean="0"/>
              <a:t>Administrative controls</a:t>
            </a:r>
            <a:endParaRPr lang="fa-IR" sz="2400" dirty="0" smtClean="0"/>
          </a:p>
          <a:p>
            <a:pPr algn="just" rtl="1">
              <a:buFont typeface="Wingdings" pitchFamily="2" charset="2"/>
              <a:buChar char="q"/>
            </a:pPr>
            <a:r>
              <a:rPr lang="fa-IR" sz="2400" dirty="0" smtClean="0"/>
              <a:t> وسايل حفاظت فردی </a:t>
            </a:r>
            <a:r>
              <a:rPr lang="en-US" sz="2400" dirty="0" smtClean="0"/>
              <a:t>(PPE)</a:t>
            </a:r>
            <a:endParaRPr lang="fa-IR" sz="2400" dirty="0" smtClean="0"/>
          </a:p>
          <a:p>
            <a:pPr algn="just" rtl="1">
              <a:buFont typeface="Wingdings" pitchFamily="2" charset="2"/>
              <a:buChar char="q"/>
            </a:pPr>
            <a:endParaRPr lang="en-US"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right)">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914400"/>
            <a:ext cx="8686800" cy="5715000"/>
          </a:xfrm>
        </p:spPr>
        <p:txBody>
          <a:bodyPr>
            <a:normAutofit/>
          </a:bodyPr>
          <a:lstStyle/>
          <a:p>
            <a:pPr algn="r" rtl="1"/>
            <a:r>
              <a:rPr lang="fa-IR" sz="2400" dirty="0" smtClean="0"/>
              <a:t>       </a:t>
            </a:r>
            <a:r>
              <a:rPr lang="fa-IR" sz="2400" b="1" dirty="0" smtClean="0">
                <a:solidFill>
                  <a:schemeClr val="tx1"/>
                </a:solidFill>
                <a:latin typeface="Arial" pitchFamily="34" charset="0"/>
                <a:cs typeface="Arial" pitchFamily="34" charset="0"/>
              </a:rPr>
              <a:t>همانطور كه می دانیم استفاده از وسايل حفاظت فردی به عنوان روش كنترلي موقتي و فوری تا زمانيكه كنترل های مهندسي بهتر و دائمي تر در دسترس قرار گيرند توصيه مي شود. بنابراين چنانچه بهبود مداوم محيطكار مدنظر قرار گيرد استفاده از وسايل حفاظت فردی نيز كاهش يافته و حتي در بسياری موارد حذف خواهد شد</a:t>
            </a:r>
            <a:br>
              <a:rPr lang="fa-IR" sz="2400" b="1" dirty="0" smtClean="0">
                <a:solidFill>
                  <a:schemeClr val="tx1"/>
                </a:solidFill>
                <a:latin typeface="Arial" pitchFamily="34" charset="0"/>
                <a:cs typeface="Arial" pitchFamily="34" charset="0"/>
              </a:rPr>
            </a:br>
            <a:r>
              <a:rPr lang="fa-IR" sz="2400" dirty="0" smtClean="0"/>
              <a:t/>
            </a:r>
            <a:br>
              <a:rPr lang="fa-IR" sz="2400" dirty="0" smtClean="0"/>
            </a:br>
            <a:r>
              <a:rPr lang="fa-IR" sz="2400" dirty="0" smtClean="0"/>
              <a:t/>
            </a:r>
            <a:br>
              <a:rPr lang="fa-IR" sz="2400" dirty="0" smtClean="0"/>
            </a:br>
            <a:r>
              <a:rPr lang="fa-IR" sz="2400" b="1" dirty="0" smtClean="0">
                <a:solidFill>
                  <a:schemeClr val="tx2">
                    <a:lumMod val="50000"/>
                  </a:schemeClr>
                </a:solidFill>
                <a:latin typeface="Arial" pitchFamily="34" charset="0"/>
                <a:cs typeface="Arial" pitchFamily="34" charset="0"/>
              </a:rPr>
              <a:t>       در كنار سلسله مراتب كنترلي، كار ايمن با مواد شيميايي مستلزم يک سری اقدامات ايمني و بهداشتي به منظورپيشگيری از مخاطرات احتمالي بوده و در اين راستا توجه به مواردی از قبيل </a:t>
            </a:r>
            <a:r>
              <a:rPr lang="fa-IR" sz="2400" b="1" dirty="0" smtClean="0">
                <a:solidFill>
                  <a:srgbClr val="FF0000"/>
                </a:solidFill>
                <a:latin typeface="Arial" pitchFamily="34" charset="0"/>
                <a:cs typeface="Arial" pitchFamily="34" charset="0"/>
              </a:rPr>
              <a:t>پايش های محيطي و بيولوژيكي</a:t>
            </a:r>
            <a:r>
              <a:rPr lang="fa-IR" sz="2400" b="1" dirty="0" smtClean="0">
                <a:solidFill>
                  <a:schemeClr val="tx2">
                    <a:lumMod val="50000"/>
                  </a:schemeClr>
                </a:solidFill>
                <a:latin typeface="Arial" pitchFamily="34" charset="0"/>
                <a:cs typeface="Arial" pitchFamily="34" charset="0"/>
              </a:rPr>
              <a:t>،</a:t>
            </a:r>
            <a:r>
              <a:rPr lang="fa-IR" sz="2400" b="1" dirty="0" smtClean="0">
                <a:solidFill>
                  <a:srgbClr val="00B050"/>
                </a:solidFill>
                <a:latin typeface="Arial" pitchFamily="34" charset="0"/>
                <a:cs typeface="Arial" pitchFamily="34" charset="0"/>
              </a:rPr>
              <a:t>اقدامات لازم در شرايط اضطراری</a:t>
            </a:r>
            <a:r>
              <a:rPr lang="fa-IR" sz="2400" b="1" dirty="0" smtClean="0">
                <a:solidFill>
                  <a:schemeClr val="tx2">
                    <a:lumMod val="50000"/>
                  </a:schemeClr>
                </a:solidFill>
                <a:latin typeface="Arial" pitchFamily="34" charset="0"/>
                <a:cs typeface="Arial" pitchFamily="34" charset="0"/>
              </a:rPr>
              <a:t>، </a:t>
            </a:r>
            <a:r>
              <a:rPr lang="fa-IR" sz="2400" b="1" dirty="0" smtClean="0">
                <a:solidFill>
                  <a:schemeClr val="accent3">
                    <a:lumMod val="75000"/>
                  </a:schemeClr>
                </a:solidFill>
                <a:latin typeface="Arial" pitchFamily="34" charset="0"/>
                <a:cs typeface="Arial" pitchFamily="34" charset="0"/>
              </a:rPr>
              <a:t>آموزش های لازم </a:t>
            </a:r>
            <a:r>
              <a:rPr lang="fa-IR" sz="2400" b="1" dirty="0" smtClean="0">
                <a:solidFill>
                  <a:schemeClr val="tx2">
                    <a:lumMod val="50000"/>
                  </a:schemeClr>
                </a:solidFill>
                <a:latin typeface="Arial" pitchFamily="34" charset="0"/>
                <a:cs typeface="Arial" pitchFamily="34" charset="0"/>
              </a:rPr>
              <a:t>و بالاخره </a:t>
            </a:r>
            <a:r>
              <a:rPr lang="fa-IR" sz="2400" b="1" dirty="0" smtClean="0">
                <a:solidFill>
                  <a:srgbClr val="0070C0"/>
                </a:solidFill>
                <a:latin typeface="Arial" pitchFamily="34" charset="0"/>
                <a:cs typeface="Arial" pitchFamily="34" charset="0"/>
              </a:rPr>
              <a:t>رعايت اصول صحيح در انبارداری و حمل ونقل </a:t>
            </a:r>
            <a:r>
              <a:rPr lang="fa-IR" sz="2400" b="1" dirty="0" smtClean="0">
                <a:solidFill>
                  <a:schemeClr val="tx2">
                    <a:lumMod val="50000"/>
                  </a:schemeClr>
                </a:solidFill>
                <a:latin typeface="Arial" pitchFamily="34" charset="0"/>
                <a:cs typeface="Arial" pitchFamily="34" charset="0"/>
              </a:rPr>
              <a:t>كالاهای خطرناک از ضروريات است. انجام اين اقد امات ارتباط تنگاتنگي با كنترل های مديريتي واجرايي داشته و برای دسترسي به مديريت صحيح مواد شيميايي از اهميت بسياری برخوردار است. </a:t>
            </a:r>
            <a:br>
              <a:rPr lang="fa-IR" sz="2400" b="1" dirty="0" smtClean="0">
                <a:solidFill>
                  <a:schemeClr val="tx2">
                    <a:lumMod val="50000"/>
                  </a:schemeClr>
                </a:solidFill>
                <a:latin typeface="Arial" pitchFamily="34" charset="0"/>
                <a:cs typeface="Arial" pitchFamily="34" charset="0"/>
              </a:rPr>
            </a:br>
            <a:endParaRPr lang="en-US" sz="24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fontScale="90000"/>
          </a:bodyPr>
          <a:lstStyle/>
          <a:p>
            <a:pPr algn="ctr"/>
            <a:r>
              <a:rPr lang="fa-IR" sz="6000" b="1" dirty="0" smtClean="0">
                <a:solidFill>
                  <a:schemeClr val="tx1"/>
                </a:solidFill>
                <a:latin typeface="Arial" pitchFamily="34" charset="0"/>
                <a:cs typeface="Arial" pitchFamily="34" charset="0"/>
              </a:rPr>
              <a:t>آموزش</a:t>
            </a:r>
            <a:r>
              <a:rPr lang="fa-IR" dirty="0" smtClean="0"/>
              <a:t> </a:t>
            </a:r>
            <a:endParaRPr lang="en-US" dirty="0"/>
          </a:p>
        </p:txBody>
      </p:sp>
      <p:sp>
        <p:nvSpPr>
          <p:cNvPr id="3" name="Content Placeholder 2"/>
          <p:cNvSpPr>
            <a:spLocks noGrp="1"/>
          </p:cNvSpPr>
          <p:nvPr>
            <p:ph idx="1"/>
          </p:nvPr>
        </p:nvSpPr>
        <p:spPr>
          <a:xfrm>
            <a:off x="457200" y="1752600"/>
            <a:ext cx="8229600" cy="4572000"/>
          </a:xfrm>
        </p:spPr>
        <p:txBody>
          <a:bodyPr>
            <a:normAutofit/>
          </a:bodyPr>
          <a:lstStyle/>
          <a:p>
            <a:pPr algn="just" rtl="1">
              <a:buNone/>
            </a:pPr>
            <a:r>
              <a:rPr lang="fa-IR" sz="2800" b="1" dirty="0" smtClean="0">
                <a:solidFill>
                  <a:schemeClr val="tx2">
                    <a:lumMod val="50000"/>
                  </a:schemeClr>
                </a:solidFill>
                <a:latin typeface="Arial" pitchFamily="34" charset="0"/>
                <a:cs typeface="Arial" pitchFamily="34" charset="0"/>
              </a:rPr>
              <a:t>تمام كارگران و افرادی كه با عوامل شيميايي زيان آور و كالاهای خطرناک سروكار دارند بايد آموزش هاای لازم را ببينند. به عنوان مثال افراد زير حتماً بايد كارگاه های آموزشي ايمني شيميايي را بگذرانند مانند </a:t>
            </a:r>
            <a:r>
              <a:rPr lang="fa-IR" sz="2800" b="1" dirty="0" smtClean="0">
                <a:solidFill>
                  <a:srgbClr val="FF0000"/>
                </a:solidFill>
                <a:latin typeface="Arial" pitchFamily="34" charset="0"/>
                <a:cs typeface="Arial" pitchFamily="34" charset="0"/>
              </a:rPr>
              <a:t>كاركنان متخصص </a:t>
            </a:r>
            <a:r>
              <a:rPr lang="fa-IR" sz="2800" b="1" dirty="0" smtClean="0">
                <a:solidFill>
                  <a:schemeClr val="tx2">
                    <a:lumMod val="50000"/>
                  </a:schemeClr>
                </a:solidFill>
                <a:latin typeface="Arial" pitchFamily="34" charset="0"/>
                <a:cs typeface="Arial" pitchFamily="34" charset="0"/>
              </a:rPr>
              <a:t>و </a:t>
            </a:r>
            <a:r>
              <a:rPr lang="fa-IR" sz="2800" b="1" dirty="0" smtClean="0">
                <a:solidFill>
                  <a:srgbClr val="0070C0"/>
                </a:solidFill>
                <a:latin typeface="Arial" pitchFamily="34" charset="0"/>
                <a:cs typeface="Arial" pitchFamily="34" charset="0"/>
              </a:rPr>
              <a:t>كارگران تكنيكال</a:t>
            </a:r>
            <a:r>
              <a:rPr lang="fa-IR" sz="2800" b="1" dirty="0" smtClean="0">
                <a:solidFill>
                  <a:schemeClr val="tx2">
                    <a:lumMod val="50000"/>
                  </a:schemeClr>
                </a:solidFill>
                <a:latin typeface="Arial" pitchFamily="34" charset="0"/>
                <a:cs typeface="Arial" pitchFamily="34" charset="0"/>
              </a:rPr>
              <a:t>، </a:t>
            </a:r>
            <a:r>
              <a:rPr lang="fa-IR" sz="2800" b="1" dirty="0" smtClean="0">
                <a:solidFill>
                  <a:srgbClr val="00B050"/>
                </a:solidFill>
                <a:latin typeface="Arial" pitchFamily="34" charset="0"/>
                <a:cs typeface="Arial" pitchFamily="34" charset="0"/>
              </a:rPr>
              <a:t>سوپروايزرها</a:t>
            </a:r>
            <a:r>
              <a:rPr lang="fa-IR" sz="2800" b="1" dirty="0" smtClean="0">
                <a:solidFill>
                  <a:schemeClr val="tx2">
                    <a:lumMod val="50000"/>
                  </a:schemeClr>
                </a:solidFill>
                <a:latin typeface="Arial" pitchFamily="34" charset="0"/>
                <a:cs typeface="Arial" pitchFamily="34" charset="0"/>
              </a:rPr>
              <a:t>، </a:t>
            </a:r>
            <a:r>
              <a:rPr lang="fa-IR" sz="2800" b="1" dirty="0" smtClean="0">
                <a:solidFill>
                  <a:srgbClr val="C00000"/>
                </a:solidFill>
                <a:latin typeface="Arial" pitchFamily="34" charset="0"/>
                <a:cs typeface="Arial" pitchFamily="34" charset="0"/>
              </a:rPr>
              <a:t>مديران</a:t>
            </a:r>
            <a:r>
              <a:rPr lang="fa-IR" sz="2800" b="1" dirty="0" smtClean="0">
                <a:solidFill>
                  <a:schemeClr val="tx2">
                    <a:lumMod val="50000"/>
                  </a:schemeClr>
                </a:solidFill>
                <a:latin typeface="Arial" pitchFamily="34" charset="0"/>
                <a:cs typeface="Arial" pitchFamily="34" charset="0"/>
              </a:rPr>
              <a:t> و </a:t>
            </a:r>
            <a:r>
              <a:rPr lang="fa-IR" sz="2800" b="1" dirty="0" smtClean="0">
                <a:solidFill>
                  <a:schemeClr val="accent6">
                    <a:lumMod val="75000"/>
                  </a:schemeClr>
                </a:solidFill>
                <a:latin typeface="Arial" pitchFamily="34" charset="0"/>
                <a:cs typeface="Arial" pitchFamily="34" charset="0"/>
              </a:rPr>
              <a:t>پرسنل آزمايشگاهها اعم از كارمندان و كارآموزان ودانشجويان</a:t>
            </a:r>
            <a:r>
              <a:rPr lang="fa-IR" sz="2800" b="1" dirty="0" smtClean="0">
                <a:solidFill>
                  <a:schemeClr val="tx2">
                    <a:lumMod val="50000"/>
                  </a:schemeClr>
                </a:solidFill>
                <a:latin typeface="Arial" pitchFamily="34" charset="0"/>
                <a:cs typeface="Arial" pitchFamily="34" charset="0"/>
              </a:rPr>
              <a:t>، </a:t>
            </a:r>
            <a:r>
              <a:rPr lang="fa-IR" sz="2800" b="1" dirty="0" smtClean="0">
                <a:solidFill>
                  <a:schemeClr val="accent4">
                    <a:lumMod val="50000"/>
                  </a:schemeClr>
                </a:solidFill>
                <a:latin typeface="Arial" pitchFamily="34" charset="0"/>
                <a:cs typeface="Arial" pitchFamily="34" charset="0"/>
              </a:rPr>
              <a:t>كاركنان انبارهای مواد</a:t>
            </a:r>
            <a:r>
              <a:rPr lang="fa-IR" sz="2800" b="1" dirty="0" smtClean="0">
                <a:solidFill>
                  <a:schemeClr val="tx2">
                    <a:lumMod val="50000"/>
                  </a:schemeClr>
                </a:solidFill>
                <a:latin typeface="Arial" pitchFamily="34" charset="0"/>
                <a:cs typeface="Arial" pitchFamily="34" charset="0"/>
              </a:rPr>
              <a:t>، </a:t>
            </a:r>
            <a:r>
              <a:rPr lang="fa-IR" sz="2800" b="1" dirty="0" smtClean="0">
                <a:solidFill>
                  <a:srgbClr val="7030A0"/>
                </a:solidFill>
                <a:latin typeface="Arial" pitchFamily="34" charset="0"/>
                <a:cs typeface="Arial" pitchFamily="34" charset="0"/>
              </a:rPr>
              <a:t>مسئولين خدمات و سرويس و نگهداری </a:t>
            </a:r>
            <a:r>
              <a:rPr lang="fa-IR" sz="2800" b="1" dirty="0" smtClean="0">
                <a:solidFill>
                  <a:schemeClr val="tx2">
                    <a:lumMod val="50000"/>
                  </a:schemeClr>
                </a:solidFill>
                <a:latin typeface="Arial" pitchFamily="34" charset="0"/>
                <a:cs typeface="Arial" pitchFamily="34" charset="0"/>
              </a:rPr>
              <a:t>و مسماً </a:t>
            </a:r>
            <a:r>
              <a:rPr lang="fa-IR" sz="2800" b="1" dirty="0" smtClean="0">
                <a:solidFill>
                  <a:srgbClr val="C00000"/>
                </a:solidFill>
                <a:latin typeface="Arial" pitchFamily="34" charset="0"/>
                <a:cs typeface="Arial" pitchFamily="34" charset="0"/>
              </a:rPr>
              <a:t>مسئولين ايمني وبهداشت </a:t>
            </a:r>
            <a:r>
              <a:rPr lang="fa-IR" sz="2800" b="1" dirty="0" smtClean="0">
                <a:solidFill>
                  <a:schemeClr val="tx2">
                    <a:lumMod val="50000"/>
                  </a:schemeClr>
                </a:solidFill>
                <a:latin typeface="Arial" pitchFamily="34" charset="0"/>
                <a:cs typeface="Arial" pitchFamily="34" charset="0"/>
              </a:rPr>
              <a:t>.</a:t>
            </a:r>
            <a:endParaRPr lang="en-US" sz="28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Hydrangeas.jpg"/>
          <p:cNvPicPr>
            <a:picLocks noChangeAspect="1"/>
          </p:cNvPicPr>
          <p:nvPr/>
        </p:nvPicPr>
        <p:blipFill>
          <a:blip r:embed="rId3"/>
          <a:stretch>
            <a:fillRect/>
          </a:stretch>
        </p:blipFill>
        <p:spPr>
          <a:xfrm>
            <a:off x="0" y="0"/>
            <a:ext cx="9144000" cy="6858000"/>
          </a:xfrm>
          <a:prstGeom prst="rect">
            <a:avLst/>
          </a:prstGeom>
        </p:spPr>
      </p:pic>
      <p:sp>
        <p:nvSpPr>
          <p:cNvPr id="5" name="Title 4"/>
          <p:cNvSpPr>
            <a:spLocks noGrp="1"/>
          </p:cNvSpPr>
          <p:nvPr>
            <p:ph type="title"/>
          </p:nvPr>
        </p:nvSpPr>
        <p:spPr/>
        <p:txBody>
          <a:bodyPr>
            <a:noAutofit/>
          </a:bodyPr>
          <a:lstStyle/>
          <a:p>
            <a:r>
              <a:rPr lang="fa-IR" sz="9600" b="1" dirty="0" smtClean="0">
                <a:solidFill>
                  <a:srgbClr val="FF0000"/>
                </a:solidFill>
                <a:latin typeface="Arial" pitchFamily="34" charset="0"/>
                <a:cs typeface="Arial" pitchFamily="34" charset="0"/>
              </a:rPr>
              <a:t>موفق باشید </a:t>
            </a:r>
            <a:endParaRPr lang="en-US" sz="9600" b="1" dirty="0">
              <a:solidFill>
                <a:srgbClr val="FF0000"/>
              </a:solidFill>
              <a:latin typeface="Arial" pitchFamily="34" charset="0"/>
              <a:cs typeface="Arial" pitchFamily="34" charset="0"/>
            </a:endParaRPr>
          </a:p>
        </p:txBody>
      </p:sp>
      <p:sp>
        <p:nvSpPr>
          <p:cNvPr id="6" name="Content Placeholder 5"/>
          <p:cNvSpPr>
            <a:spLocks noGrp="1"/>
          </p:cNvSpPr>
          <p:nvPr>
            <p:ph idx="1"/>
          </p:nvPr>
        </p:nvSpPr>
        <p:spPr>
          <a:xfrm>
            <a:off x="457200" y="304800"/>
            <a:ext cx="8229600" cy="6019800"/>
          </a:xfrm>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914400"/>
            <a:ext cx="8305800" cy="5334000"/>
          </a:xfrm>
        </p:spPr>
        <p:txBody>
          <a:bodyPr>
            <a:normAutofit fontScale="90000"/>
          </a:bodyPr>
          <a:lstStyle/>
          <a:p>
            <a:pPr algn="r" rtl="1"/>
            <a:r>
              <a:rPr lang="fa-IR" sz="2400" dirty="0" smtClean="0">
                <a:solidFill>
                  <a:schemeClr val="tx1"/>
                </a:solidFill>
                <a:latin typeface="Arial" pitchFamily="34" charset="0"/>
                <a:cs typeface="Arial" pitchFamily="34" charset="0"/>
              </a:rPr>
              <a:t>امروزه مسلم گرديده است كه برای دستيابي به يک توسعه پايدار صنعتي و كشاورزی و در عين حال تأمين سطح بالايي از سلامت برای افراد شاغل، عموم جامعه و حفاظت از محيط زيست، استفاده از مواد شيميايي بايدتحت كنترل بوده و بطور صحيح مديريت شود.</a:t>
            </a:r>
            <a:br>
              <a:rPr lang="fa-IR" sz="2400" dirty="0" smtClean="0">
                <a:solidFill>
                  <a:schemeClr val="tx1"/>
                </a:solidFill>
                <a:latin typeface="Arial" pitchFamily="34" charset="0"/>
                <a:cs typeface="Arial" pitchFamily="34" charset="0"/>
              </a:rPr>
            </a:br>
            <a:r>
              <a:rPr lang="fa-IR" sz="2400" dirty="0" smtClean="0">
                <a:solidFill>
                  <a:schemeClr val="tx1"/>
                </a:solidFill>
                <a:latin typeface="Arial" pitchFamily="34" charset="0"/>
                <a:cs typeface="Arial" pitchFamily="34" charset="0"/>
              </a:rPr>
              <a:t/>
            </a:r>
            <a:br>
              <a:rPr lang="fa-IR" sz="2400" dirty="0" smtClean="0">
                <a:solidFill>
                  <a:schemeClr val="tx1"/>
                </a:solidFill>
                <a:latin typeface="Arial" pitchFamily="34" charset="0"/>
                <a:cs typeface="Arial" pitchFamily="34" charset="0"/>
              </a:rPr>
            </a:br>
            <a:r>
              <a:rPr lang="fa-IR" sz="2400" dirty="0" smtClean="0">
                <a:solidFill>
                  <a:schemeClr val="tx1"/>
                </a:solidFill>
                <a:latin typeface="Arial" pitchFamily="34" charset="0"/>
                <a:cs typeface="Arial" pitchFamily="34" charset="0"/>
              </a:rPr>
              <a:t> بروز حوادث شيميايي عليرغم آنكه از نظر تعداد در رده هاي سوم و چهارم آمار بروز حوادث مي باشند اما </a:t>
            </a:r>
            <a:r>
              <a:rPr lang="fa-IR" sz="2400" dirty="0" smtClean="0">
                <a:solidFill>
                  <a:srgbClr val="FF0000"/>
                </a:solidFill>
                <a:latin typeface="Arial" pitchFamily="34" charset="0"/>
                <a:cs typeface="Arial" pitchFamily="34" charset="0"/>
              </a:rPr>
              <a:t>خسارات مالي و جاني حادث شده از اين حوادث بعضا بسيار شديد و تكان دهنده است</a:t>
            </a:r>
            <a:r>
              <a:rPr lang="fa-IR" sz="2400" dirty="0" smtClean="0">
                <a:solidFill>
                  <a:schemeClr val="tx1"/>
                </a:solidFill>
                <a:latin typeface="Arial" pitchFamily="34" charset="0"/>
                <a:cs typeface="Arial" pitchFamily="34" charset="0"/>
              </a:rPr>
              <a:t>. انجام مطالعات ارزيابي ريسك به منظور شناسايي مخاطرات موجود در سيستم هاي راهبري و عملياتي واحدهاي شيميايي يك امر بديهي و مهم است كه تا حد زيادي مي تواند از وقوع اين رخ داد ها جلوگيري نمايد</a:t>
            </a:r>
            <a:r>
              <a:rPr lang="en-US" sz="2400" dirty="0" smtClean="0">
                <a:solidFill>
                  <a:schemeClr val="tx1"/>
                </a:solidFill>
                <a:latin typeface="Arial" pitchFamily="34" charset="0"/>
                <a:cs typeface="Arial" pitchFamily="34" charset="0"/>
              </a:rPr>
              <a:t>.</a:t>
            </a:r>
            <a:r>
              <a:rPr lang="fa-IR" sz="2400" b="1" dirty="0" smtClean="0">
                <a:solidFill>
                  <a:schemeClr val="tx1"/>
                </a:solidFill>
              </a:rPr>
              <a:t/>
            </a:r>
            <a:br>
              <a:rPr lang="fa-IR" sz="2400" b="1" dirty="0" smtClean="0">
                <a:solidFill>
                  <a:schemeClr val="tx1"/>
                </a:solidFill>
              </a:rPr>
            </a:br>
            <a:r>
              <a:rPr lang="en-US" sz="2400" dirty="0" smtClean="0"/>
              <a:t/>
            </a:r>
            <a:br>
              <a:rPr lang="en-US" sz="2400" dirty="0" smtClean="0"/>
            </a:br>
            <a:r>
              <a:rPr lang="fa-IR" sz="2400" dirty="0" smtClean="0"/>
              <a:t> </a:t>
            </a:r>
            <a:r>
              <a:rPr lang="fa-IR" sz="2000" dirty="0" smtClean="0"/>
              <a:t> </a:t>
            </a:r>
            <a:r>
              <a:rPr lang="fa-IR" sz="2700" dirty="0" smtClean="0">
                <a:solidFill>
                  <a:schemeClr val="tx1"/>
                </a:solidFill>
                <a:latin typeface="Arial" pitchFamily="34" charset="0"/>
                <a:cs typeface="Arial" pitchFamily="34" charset="0"/>
              </a:rPr>
              <a:t>به منظور</a:t>
            </a:r>
            <a:r>
              <a:rPr lang="ar-SA" sz="2700" dirty="0" smtClean="0">
                <a:solidFill>
                  <a:schemeClr val="tx1"/>
                </a:solidFill>
                <a:latin typeface="Arial" pitchFamily="34" charset="0"/>
                <a:cs typeface="Arial" pitchFamily="34" charset="0"/>
              </a:rPr>
              <a:t> مديريت حوادث شيميايي در محیط کار، مرکز سلامت محیط و کار </a:t>
            </a:r>
            <a:r>
              <a:rPr lang="ar-SA" sz="2700" dirty="0" smtClean="0">
                <a:solidFill>
                  <a:srgbClr val="00B050"/>
                </a:solidFill>
                <a:latin typeface="Arial" pitchFamily="34" charset="0"/>
                <a:cs typeface="Arial" pitchFamily="34" charset="0"/>
              </a:rPr>
              <a:t>برنامه حوادث شيميايي در محيط كار </a:t>
            </a:r>
            <a:r>
              <a:rPr lang="ar-SA" sz="2700" dirty="0" smtClean="0">
                <a:solidFill>
                  <a:schemeClr val="tx1"/>
                </a:solidFill>
                <a:latin typeface="Arial" pitchFamily="34" charset="0"/>
                <a:cs typeface="Arial" pitchFamily="34" charset="0"/>
              </a:rPr>
              <a:t>را تدوين نموده است.</a:t>
            </a:r>
            <a:r>
              <a:rPr lang="en-US" sz="2700" dirty="0" smtClean="0">
                <a:latin typeface="Arial" pitchFamily="34" charset="0"/>
                <a:cs typeface="Arial" pitchFamily="34" charset="0"/>
              </a:rPr>
              <a:t/>
            </a:r>
            <a:br>
              <a:rPr lang="en-US" sz="2700" dirty="0" smtClean="0">
                <a:latin typeface="Arial" pitchFamily="34" charset="0"/>
                <a:cs typeface="Arial" pitchFamily="34" charset="0"/>
              </a:rPr>
            </a:br>
            <a:r>
              <a:rPr lang="fa-IR" sz="2400" b="1" dirty="0" smtClean="0">
                <a:latin typeface="Arial" pitchFamily="34" charset="0"/>
                <a:cs typeface="Arial" pitchFamily="34" charset="0"/>
              </a:rPr>
              <a:t/>
            </a:r>
            <a:br>
              <a:rPr lang="fa-IR" sz="2400" b="1" dirty="0" smtClean="0">
                <a:latin typeface="Arial" pitchFamily="34" charset="0"/>
                <a:cs typeface="Arial" pitchFamily="34" charset="0"/>
              </a:rPr>
            </a:br>
            <a:r>
              <a:rPr lang="fa-IR" sz="2400" b="1" dirty="0" smtClean="0">
                <a:latin typeface="Arial" pitchFamily="34" charset="0"/>
                <a:cs typeface="Arial" pitchFamily="34" charset="0"/>
              </a:rPr>
              <a:t/>
            </a:r>
            <a:br>
              <a:rPr lang="fa-IR" sz="2400" b="1" dirty="0" smtClean="0">
                <a:latin typeface="Arial" pitchFamily="34" charset="0"/>
                <a:cs typeface="Arial" pitchFamily="34" charset="0"/>
              </a:rPr>
            </a:br>
            <a:endParaRPr lang="en-US"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5315712"/>
          </a:xfrm>
        </p:spPr>
        <p:txBody>
          <a:bodyPr>
            <a:normAutofit fontScale="90000"/>
          </a:bodyPr>
          <a:lstStyle/>
          <a:p>
            <a:pPr algn="ctr"/>
            <a:r>
              <a:rPr lang="fa-IR" b="1" dirty="0" smtClean="0"/>
              <a:t>برخی حوادث شیمیایی در ایران</a:t>
            </a: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r>
              <a:rPr lang="fa-IR" dirty="0" smtClean="0"/>
              <a:t/>
            </a:r>
            <a:br>
              <a:rPr lang="fa-IR" dirty="0" smtClean="0"/>
            </a:br>
            <a:endParaRPr lang="en-US" dirty="0"/>
          </a:p>
        </p:txBody>
      </p:sp>
      <p:graphicFrame>
        <p:nvGraphicFramePr>
          <p:cNvPr id="5" name="Table 4"/>
          <p:cNvGraphicFramePr>
            <a:graphicFrameLocks noGrp="1"/>
          </p:cNvGraphicFramePr>
          <p:nvPr/>
        </p:nvGraphicFramePr>
        <p:xfrm>
          <a:off x="152399" y="1447801"/>
          <a:ext cx="8839202" cy="5162618"/>
        </p:xfrm>
        <a:graphic>
          <a:graphicData uri="http://schemas.openxmlformats.org/drawingml/2006/table">
            <a:tbl>
              <a:tblPr firstRow="1" bandRow="1">
                <a:tableStyleId>{5C22544A-7EE6-4342-B048-85BDC9FD1C3A}</a:tableStyleId>
              </a:tblPr>
              <a:tblGrid>
                <a:gridCol w="2209800"/>
                <a:gridCol w="3873091"/>
                <a:gridCol w="1710814"/>
                <a:gridCol w="1045497"/>
              </a:tblGrid>
              <a:tr h="510783">
                <a:tc>
                  <a:txBody>
                    <a:bodyPr/>
                    <a:lstStyle/>
                    <a:p>
                      <a:pPr algn="ctr"/>
                      <a:r>
                        <a:rPr lang="fa-IR" dirty="0" smtClean="0"/>
                        <a:t>منبع خبر</a:t>
                      </a:r>
                      <a:endParaRPr lang="en-US" dirty="0"/>
                    </a:p>
                  </a:txBody>
                  <a:tcPr/>
                </a:tc>
                <a:tc>
                  <a:txBody>
                    <a:bodyPr/>
                    <a:lstStyle/>
                    <a:p>
                      <a:pPr algn="ctr"/>
                      <a:r>
                        <a:rPr lang="fa-IR" dirty="0" smtClean="0"/>
                        <a:t>شرح حادثه</a:t>
                      </a:r>
                      <a:endParaRPr lang="en-US" dirty="0"/>
                    </a:p>
                  </a:txBody>
                  <a:tcPr/>
                </a:tc>
                <a:tc>
                  <a:txBody>
                    <a:bodyPr/>
                    <a:lstStyle/>
                    <a:p>
                      <a:pPr algn="ctr"/>
                      <a:r>
                        <a:rPr lang="fa-IR" dirty="0" smtClean="0"/>
                        <a:t>مکان</a:t>
                      </a:r>
                      <a:endParaRPr lang="en-US" dirty="0"/>
                    </a:p>
                  </a:txBody>
                  <a:tcPr/>
                </a:tc>
                <a:tc>
                  <a:txBody>
                    <a:bodyPr/>
                    <a:lstStyle/>
                    <a:p>
                      <a:pPr algn="ctr"/>
                      <a:r>
                        <a:rPr lang="fa-IR" dirty="0" smtClean="0"/>
                        <a:t>تاریخ  </a:t>
                      </a:r>
                      <a:endParaRPr lang="en-US" dirty="0"/>
                    </a:p>
                  </a:txBody>
                  <a:tcPr/>
                </a:tc>
              </a:tr>
              <a:tr h="887489">
                <a:tc>
                  <a:txBody>
                    <a:bodyPr/>
                    <a:lstStyle/>
                    <a:p>
                      <a:pPr marL="0" marR="0" algn="ctr" rtl="1">
                        <a:lnSpc>
                          <a:spcPct val="115000"/>
                        </a:lnSpc>
                        <a:spcBef>
                          <a:spcPts val="0"/>
                        </a:spcBef>
                        <a:spcAft>
                          <a:spcPts val="0"/>
                        </a:spcAft>
                      </a:pPr>
                      <a:r>
                        <a:rPr lang="ar-SA" sz="1600" b="1" dirty="0">
                          <a:latin typeface="Calibri"/>
                          <a:ea typeface="Calibri"/>
                          <a:cs typeface="Arial"/>
                        </a:rPr>
                        <a:t>اخبار سراسری 29 بهمن 1382</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ar-SA" sz="1600" b="1" dirty="0">
                          <a:latin typeface="Calibri"/>
                          <a:ea typeface="Calibri"/>
                          <a:cs typeface="Arial"/>
                        </a:rPr>
                        <a:t>بزرگترین حادثه صنعتی ایران. بدلیل واکنش پنبه،گوگرد، کود شیمیایی و نفتا و انفجارات حاصله بیش از 400 نفر کشته شدند.</a:t>
                      </a:r>
                      <a:endParaRPr lang="en-US" sz="1600" b="1" dirty="0">
                        <a:latin typeface="Calibri"/>
                        <a:ea typeface="Calibri"/>
                        <a:cs typeface="Arial"/>
                      </a:endParaRPr>
                    </a:p>
                  </a:txBody>
                  <a:tcPr marL="68580" marR="68580" marT="0" marB="0" anchor="ctr"/>
                </a:tc>
                <a:tc>
                  <a:txBody>
                    <a:bodyPr/>
                    <a:lstStyle/>
                    <a:p>
                      <a:pPr algn="ctr"/>
                      <a:r>
                        <a:rPr lang="fa-IR" sz="1600" b="1" dirty="0" smtClean="0"/>
                        <a:t>نیشابور</a:t>
                      </a:r>
                      <a:endParaRPr lang="en-US" sz="1600" b="1" dirty="0"/>
                    </a:p>
                  </a:txBody>
                  <a:tcPr/>
                </a:tc>
                <a:tc>
                  <a:txBody>
                    <a:bodyPr/>
                    <a:lstStyle/>
                    <a:p>
                      <a:pPr algn="ctr"/>
                      <a:r>
                        <a:rPr lang="fa-IR" sz="1600" b="1" dirty="0" smtClean="0"/>
                        <a:t>1382</a:t>
                      </a:r>
                      <a:endParaRPr lang="en-US" sz="1600" b="1" dirty="0"/>
                    </a:p>
                  </a:txBody>
                  <a:tcPr/>
                </a:tc>
              </a:tr>
              <a:tr h="645257">
                <a:tc>
                  <a:txBody>
                    <a:bodyPr/>
                    <a:lstStyle/>
                    <a:p>
                      <a:pPr marL="0" marR="0" algn="ctr" rtl="1">
                        <a:lnSpc>
                          <a:spcPct val="115000"/>
                        </a:lnSpc>
                        <a:spcBef>
                          <a:spcPts val="0"/>
                        </a:spcBef>
                        <a:spcAft>
                          <a:spcPts val="0"/>
                        </a:spcAft>
                      </a:pPr>
                      <a:r>
                        <a:rPr lang="ar-SA" sz="1600" b="1" dirty="0">
                          <a:latin typeface="Calibri"/>
                          <a:ea typeface="Calibri"/>
                          <a:cs typeface="Arial"/>
                        </a:rPr>
                        <a:t>خبرگزاری مهر – 29 مهر 1392</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ar-SA" sz="1600" b="1" dirty="0">
                          <a:latin typeface="Calibri"/>
                          <a:ea typeface="Calibri"/>
                          <a:cs typeface="Arial"/>
                        </a:rPr>
                        <a:t>نشت استایرن به خورموسی تعداد بسیار زیادی از آبزیان را تلف کرد.</a:t>
                      </a:r>
                      <a:endParaRPr lang="en-US" sz="1600" b="1" dirty="0">
                        <a:latin typeface="Calibri"/>
                        <a:ea typeface="Calibri"/>
                        <a:cs typeface="Arial"/>
                      </a:endParaRPr>
                    </a:p>
                  </a:txBody>
                  <a:tcPr marL="68580" marR="68580" marT="0" marB="0" anchor="ctr"/>
                </a:tc>
                <a:tc>
                  <a:txBody>
                    <a:bodyPr/>
                    <a:lstStyle/>
                    <a:p>
                      <a:pPr algn="ctr"/>
                      <a:r>
                        <a:rPr lang="fa-IR" sz="1600" b="1" dirty="0" smtClean="0"/>
                        <a:t>ماهشهر </a:t>
                      </a:r>
                      <a:endParaRPr lang="en-US" sz="1600" b="1" dirty="0"/>
                    </a:p>
                  </a:txBody>
                  <a:tcPr/>
                </a:tc>
                <a:tc>
                  <a:txBody>
                    <a:bodyPr/>
                    <a:lstStyle/>
                    <a:p>
                      <a:pPr algn="ctr"/>
                      <a:r>
                        <a:rPr lang="fa-IR" sz="1600" b="1" dirty="0" smtClean="0"/>
                        <a:t>1392</a:t>
                      </a:r>
                      <a:endParaRPr lang="en-US" sz="1600" b="1" dirty="0"/>
                    </a:p>
                  </a:txBody>
                  <a:tcPr/>
                </a:tc>
              </a:tr>
              <a:tr h="645257">
                <a:tc>
                  <a:txBody>
                    <a:bodyPr/>
                    <a:lstStyle/>
                    <a:p>
                      <a:pPr marL="0" marR="0" algn="ctr" rtl="1">
                        <a:lnSpc>
                          <a:spcPct val="115000"/>
                        </a:lnSpc>
                        <a:spcBef>
                          <a:spcPts val="0"/>
                        </a:spcBef>
                        <a:spcAft>
                          <a:spcPts val="0"/>
                        </a:spcAft>
                      </a:pPr>
                      <a:r>
                        <a:rPr lang="ar-SA" sz="1600" b="1" dirty="0">
                          <a:latin typeface="Calibri"/>
                          <a:ea typeface="Calibri"/>
                          <a:cs typeface="Arial"/>
                        </a:rPr>
                        <a:t>ایران اکونومیست- 12 شهریور 92</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ar-SA" sz="1600" b="1" dirty="0">
                          <a:latin typeface="Calibri"/>
                          <a:ea typeface="Calibri"/>
                          <a:cs typeface="Arial"/>
                        </a:rPr>
                        <a:t>آتش سوزی انبار شیمیایی در ناصرخسرو سبب تخلیه منطقه و مصدومیت شش نفر شد.</a:t>
                      </a:r>
                      <a:endParaRPr lang="en-US" sz="1600" b="1" dirty="0">
                        <a:latin typeface="Calibri"/>
                        <a:ea typeface="Calibri"/>
                        <a:cs typeface="Arial"/>
                      </a:endParaRPr>
                    </a:p>
                  </a:txBody>
                  <a:tcPr marL="68580" marR="68580" marT="0" marB="0" anchor="ctr"/>
                </a:tc>
                <a:tc>
                  <a:txBody>
                    <a:bodyPr/>
                    <a:lstStyle/>
                    <a:p>
                      <a:pPr algn="ctr"/>
                      <a:r>
                        <a:rPr lang="fa-IR" sz="1600" b="1" dirty="0" smtClean="0"/>
                        <a:t>تهران </a:t>
                      </a:r>
                      <a:endParaRPr lang="en-US" sz="1600" b="1" dirty="0"/>
                    </a:p>
                  </a:txBody>
                  <a:tcPr/>
                </a:tc>
                <a:tc>
                  <a:txBody>
                    <a:bodyPr/>
                    <a:lstStyle/>
                    <a:p>
                      <a:pPr algn="ctr"/>
                      <a:r>
                        <a:rPr lang="fa-IR" sz="1600" b="1" dirty="0" smtClean="0"/>
                        <a:t>1392</a:t>
                      </a:r>
                      <a:endParaRPr lang="en-US" sz="1600" b="1" dirty="0"/>
                    </a:p>
                  </a:txBody>
                  <a:tcPr/>
                </a:tc>
              </a:tr>
              <a:tr h="591659">
                <a:tc>
                  <a:txBody>
                    <a:bodyPr/>
                    <a:lstStyle/>
                    <a:p>
                      <a:pPr marL="0" marR="0" algn="ctr" rtl="1">
                        <a:lnSpc>
                          <a:spcPct val="115000"/>
                        </a:lnSpc>
                        <a:spcBef>
                          <a:spcPts val="0"/>
                        </a:spcBef>
                        <a:spcAft>
                          <a:spcPts val="0"/>
                        </a:spcAft>
                      </a:pPr>
                      <a:r>
                        <a:rPr lang="ar-SA" sz="1600" b="1" dirty="0">
                          <a:latin typeface="Calibri"/>
                          <a:ea typeface="Calibri"/>
                          <a:cs typeface="Arial"/>
                        </a:rPr>
                        <a:t>ایسنا- 29 مهر 92</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ar-SA" sz="1600" b="1" dirty="0">
                          <a:latin typeface="Calibri"/>
                          <a:ea typeface="Calibri"/>
                          <a:cs typeface="Arial"/>
                        </a:rPr>
                        <a:t>نشت سیلندرگاز کلر از یک انبار سبب تخلیه منطقه و مصدومیت شش نفر شد.</a:t>
                      </a:r>
                      <a:endParaRPr lang="en-US" sz="1600" b="1" dirty="0">
                        <a:latin typeface="Calibri"/>
                        <a:ea typeface="Calibri"/>
                        <a:cs typeface="Arial"/>
                      </a:endParaRPr>
                    </a:p>
                  </a:txBody>
                  <a:tcPr marL="68580" marR="68580" marT="0" marB="0" anchor="ctr"/>
                </a:tc>
                <a:tc>
                  <a:txBody>
                    <a:bodyPr/>
                    <a:lstStyle/>
                    <a:p>
                      <a:pPr algn="ctr"/>
                      <a:r>
                        <a:rPr lang="fa-IR" sz="1600" b="1" dirty="0" smtClean="0"/>
                        <a:t>تهران</a:t>
                      </a:r>
                      <a:endParaRPr lang="en-US" sz="1600" b="1" dirty="0"/>
                    </a:p>
                  </a:txBody>
                  <a:tcPr/>
                </a:tc>
                <a:tc>
                  <a:txBody>
                    <a:bodyPr/>
                    <a:lstStyle/>
                    <a:p>
                      <a:pPr algn="ctr"/>
                      <a:r>
                        <a:rPr lang="fa-IR" sz="1600" b="1" dirty="0" smtClean="0"/>
                        <a:t>1392</a:t>
                      </a:r>
                      <a:endParaRPr lang="en-US" sz="1600" b="1" dirty="0"/>
                    </a:p>
                  </a:txBody>
                  <a:tcPr/>
                </a:tc>
              </a:tr>
              <a:tr h="645257">
                <a:tc>
                  <a:txBody>
                    <a:bodyPr/>
                    <a:lstStyle/>
                    <a:p>
                      <a:pPr marL="0" marR="0" algn="ctr" rtl="1">
                        <a:lnSpc>
                          <a:spcPct val="115000"/>
                        </a:lnSpc>
                        <a:spcBef>
                          <a:spcPts val="0"/>
                        </a:spcBef>
                        <a:spcAft>
                          <a:spcPts val="0"/>
                        </a:spcAft>
                      </a:pPr>
                      <a:r>
                        <a:rPr lang="ar-SA" sz="1600" b="1" dirty="0">
                          <a:latin typeface="Calibri"/>
                          <a:ea typeface="Calibri"/>
                          <a:cs typeface="Arial"/>
                        </a:rPr>
                        <a:t>خبرگزاری تسنیم-شهریور 92</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ar-SA" sz="1600" b="1" dirty="0">
                          <a:latin typeface="Calibri"/>
                          <a:ea typeface="Calibri"/>
                          <a:cs typeface="Arial"/>
                        </a:rPr>
                        <a:t>نشت گاز کلر از مخزن یک استخر سبب مصدومیت 20 نفر شد.</a:t>
                      </a:r>
                      <a:endParaRPr lang="en-US" sz="1600" b="1" dirty="0">
                        <a:latin typeface="Calibri"/>
                        <a:ea typeface="Calibri"/>
                        <a:cs typeface="Arial"/>
                      </a:endParaRPr>
                    </a:p>
                  </a:txBody>
                  <a:tcPr marL="68580" marR="68580" marT="0" marB="0" anchor="ctr"/>
                </a:tc>
                <a:tc>
                  <a:txBody>
                    <a:bodyPr/>
                    <a:lstStyle/>
                    <a:p>
                      <a:pPr algn="ctr"/>
                      <a:r>
                        <a:rPr lang="fa-IR" sz="1600" b="1" dirty="0" smtClean="0"/>
                        <a:t>مرودشت </a:t>
                      </a:r>
                      <a:endParaRPr lang="en-US" sz="1600" b="1" dirty="0"/>
                    </a:p>
                  </a:txBody>
                  <a:tcPr/>
                </a:tc>
                <a:tc>
                  <a:txBody>
                    <a:bodyPr/>
                    <a:lstStyle/>
                    <a:p>
                      <a:pPr algn="ctr"/>
                      <a:r>
                        <a:rPr lang="fa-IR" sz="1600" b="1" dirty="0" smtClean="0"/>
                        <a:t>1392</a:t>
                      </a:r>
                      <a:endParaRPr lang="en-US" sz="1600" b="1" dirty="0"/>
                    </a:p>
                  </a:txBody>
                  <a:tcPr/>
                </a:tc>
              </a:tr>
              <a:tr h="591659">
                <a:tc>
                  <a:txBody>
                    <a:bodyPr/>
                    <a:lstStyle/>
                    <a:p>
                      <a:pPr marL="0" marR="0" algn="ctr" rtl="1">
                        <a:lnSpc>
                          <a:spcPct val="115000"/>
                        </a:lnSpc>
                        <a:spcBef>
                          <a:spcPts val="0"/>
                        </a:spcBef>
                        <a:spcAft>
                          <a:spcPts val="0"/>
                        </a:spcAft>
                      </a:pPr>
                      <a:r>
                        <a:rPr lang="ar-SA" sz="1600" b="1" dirty="0">
                          <a:latin typeface="Calibri"/>
                          <a:ea typeface="Calibri"/>
                          <a:cs typeface="Arial"/>
                        </a:rPr>
                        <a:t>نامی نیوز- مهر 92</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ar-SA" sz="1600" b="1" dirty="0">
                          <a:latin typeface="Calibri"/>
                          <a:ea typeface="Calibri"/>
                          <a:cs typeface="Arial"/>
                        </a:rPr>
                        <a:t>نشت گاز کلر از مخزن یک استخر سبب مصدومیت 9 نفر شد.</a:t>
                      </a:r>
                      <a:endParaRPr lang="en-US" sz="1600" b="1" dirty="0">
                        <a:latin typeface="Calibri"/>
                        <a:ea typeface="Calibri"/>
                        <a:cs typeface="Arial"/>
                      </a:endParaRPr>
                    </a:p>
                  </a:txBody>
                  <a:tcPr marL="68580" marR="68580" marT="0" marB="0" anchor="ctr"/>
                </a:tc>
                <a:tc>
                  <a:txBody>
                    <a:bodyPr/>
                    <a:lstStyle/>
                    <a:p>
                      <a:pPr algn="ctr"/>
                      <a:r>
                        <a:rPr lang="fa-IR" sz="1600" b="1" dirty="0" smtClean="0"/>
                        <a:t>تبریز</a:t>
                      </a:r>
                      <a:endParaRPr lang="en-US" sz="1600" b="1" dirty="0"/>
                    </a:p>
                  </a:txBody>
                  <a:tcPr/>
                </a:tc>
                <a:tc>
                  <a:txBody>
                    <a:bodyPr/>
                    <a:lstStyle/>
                    <a:p>
                      <a:pPr algn="ctr"/>
                      <a:r>
                        <a:rPr lang="fa-IR" sz="1600" b="1" dirty="0" smtClean="0"/>
                        <a:t>1392</a:t>
                      </a:r>
                      <a:endParaRPr lang="en-US" sz="1600" b="1" dirty="0"/>
                    </a:p>
                  </a:txBody>
                  <a:tcPr/>
                </a:tc>
              </a:tr>
              <a:tr h="645257">
                <a:tc>
                  <a:txBody>
                    <a:bodyPr/>
                    <a:lstStyle/>
                    <a:p>
                      <a:pPr marL="0" marR="0" algn="ctr" rtl="1">
                        <a:lnSpc>
                          <a:spcPct val="115000"/>
                        </a:lnSpc>
                        <a:spcBef>
                          <a:spcPts val="0"/>
                        </a:spcBef>
                        <a:spcAft>
                          <a:spcPts val="0"/>
                        </a:spcAft>
                      </a:pPr>
                      <a:r>
                        <a:rPr lang="ar-SA" sz="1600" b="1" dirty="0">
                          <a:latin typeface="Calibri"/>
                          <a:ea typeface="Calibri"/>
                          <a:cs typeface="Arial"/>
                        </a:rPr>
                        <a:t>روزنامه شرق- 18 مرداد 90</a:t>
                      </a:r>
                      <a:endParaRPr lang="en-US" sz="1600" b="1" dirty="0">
                        <a:latin typeface="Calibri"/>
                        <a:ea typeface="Calibri"/>
                        <a:cs typeface="Arial"/>
                      </a:endParaRPr>
                    </a:p>
                  </a:txBody>
                  <a:tcPr marL="68580" marR="68580" marT="0" marB="0" anchor="ctr"/>
                </a:tc>
                <a:tc>
                  <a:txBody>
                    <a:bodyPr/>
                    <a:lstStyle/>
                    <a:p>
                      <a:pPr marL="0" marR="0" algn="ctr" rtl="1">
                        <a:lnSpc>
                          <a:spcPct val="115000"/>
                        </a:lnSpc>
                        <a:spcBef>
                          <a:spcPts val="0"/>
                        </a:spcBef>
                        <a:spcAft>
                          <a:spcPts val="0"/>
                        </a:spcAft>
                      </a:pPr>
                      <a:r>
                        <a:rPr lang="ar-SA" sz="1600" b="1" dirty="0">
                          <a:latin typeface="Calibri"/>
                          <a:ea typeface="Calibri"/>
                          <a:cs typeface="Arial"/>
                        </a:rPr>
                        <a:t>نشت گاز آمونیاک از پتروشیمی پردیس سبب تخلیه کامل سه شرکت بزرگ منطقه شد.</a:t>
                      </a:r>
                      <a:endParaRPr lang="en-US" sz="1600" b="1" dirty="0">
                        <a:latin typeface="Calibri"/>
                        <a:ea typeface="Calibri"/>
                        <a:cs typeface="Arial"/>
                      </a:endParaRPr>
                    </a:p>
                  </a:txBody>
                  <a:tcPr marL="68580" marR="68580" marT="0" marB="0" anchor="ctr"/>
                </a:tc>
                <a:tc>
                  <a:txBody>
                    <a:bodyPr/>
                    <a:lstStyle/>
                    <a:p>
                      <a:pPr algn="ctr"/>
                      <a:r>
                        <a:rPr lang="fa-IR" sz="1600" b="1" dirty="0" smtClean="0"/>
                        <a:t>عسلویه</a:t>
                      </a:r>
                      <a:endParaRPr lang="en-US" sz="1600" b="1" dirty="0"/>
                    </a:p>
                  </a:txBody>
                  <a:tcPr/>
                </a:tc>
                <a:tc>
                  <a:txBody>
                    <a:bodyPr/>
                    <a:lstStyle/>
                    <a:p>
                      <a:pPr algn="ctr"/>
                      <a:r>
                        <a:rPr lang="fa-IR" sz="1600" b="1" dirty="0" smtClean="0"/>
                        <a:t>1390</a:t>
                      </a:r>
                      <a:endParaRPr lang="en-US" sz="1600" b="1"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591312"/>
          </a:xfrm>
          <a:blipFill>
            <a:blip r:embed="rId2" cstate="print"/>
            <a:tile tx="0" ty="0" sx="100000" sy="100000" flip="none" algn="tl"/>
          </a:blipFill>
        </p:spPr>
        <p:txBody>
          <a:bodyPr>
            <a:normAutofit fontScale="90000"/>
          </a:bodyPr>
          <a:lstStyle/>
          <a:p>
            <a:pPr algn="r"/>
            <a:r>
              <a:rPr lang="fa-IR" sz="3600" b="1" dirty="0" smtClean="0">
                <a:latin typeface="Arial" pitchFamily="34" charset="0"/>
                <a:cs typeface="Arial" pitchFamily="34" charset="0"/>
              </a:rPr>
              <a:t>تعهدات و مستندات قانوني</a:t>
            </a:r>
            <a:endParaRPr lang="en-US" sz="3600" dirty="0"/>
          </a:p>
        </p:txBody>
      </p:sp>
      <p:sp>
        <p:nvSpPr>
          <p:cNvPr id="4" name="Content Placeholder 3"/>
          <p:cNvSpPr>
            <a:spLocks noGrp="1"/>
          </p:cNvSpPr>
          <p:nvPr>
            <p:ph idx="1"/>
          </p:nvPr>
        </p:nvSpPr>
        <p:spPr>
          <a:xfrm>
            <a:off x="457200" y="1295400"/>
            <a:ext cx="8229600" cy="5029200"/>
          </a:xfrm>
          <a:blipFill>
            <a:blip r:embed="rId2" cstate="print"/>
            <a:tile tx="0" ty="0" sx="100000" sy="100000" flip="none" algn="tl"/>
          </a:blipFill>
        </p:spPr>
        <p:txBody>
          <a:bodyPr>
            <a:normAutofit/>
          </a:bodyPr>
          <a:lstStyle/>
          <a:p>
            <a:pPr algn="r" rtl="1"/>
            <a:r>
              <a:rPr lang="en-US" sz="2000" b="1" dirty="0" smtClean="0">
                <a:solidFill>
                  <a:srgbClr val="0070C0"/>
                </a:solidFill>
                <a:latin typeface="Arial" pitchFamily="34" charset="0"/>
                <a:cs typeface="Arial" pitchFamily="34" charset="0"/>
              </a:rPr>
              <a:t> </a:t>
            </a:r>
            <a:r>
              <a:rPr lang="fa-IR" sz="2000" b="1" dirty="0" smtClean="0">
                <a:solidFill>
                  <a:srgbClr val="0070C0"/>
                </a:solidFill>
                <a:latin typeface="Arial" pitchFamily="34" charset="0"/>
                <a:cs typeface="Arial" pitchFamily="34" charset="0"/>
              </a:rPr>
              <a:t>تعهد و الزام بين­المللي مورد پذيرش در سال </a:t>
            </a:r>
            <a:r>
              <a:rPr lang="en-US" sz="2000" b="1" dirty="0" smtClean="0">
                <a:solidFill>
                  <a:srgbClr val="0070C0"/>
                </a:solidFill>
                <a:latin typeface="Arial" pitchFamily="34" charset="0"/>
                <a:cs typeface="Arial" pitchFamily="34" charset="0"/>
              </a:rPr>
              <a:t>1992 </a:t>
            </a:r>
            <a:r>
              <a:rPr lang="fa-IR" sz="2000" b="1" dirty="0" smtClean="0">
                <a:solidFill>
                  <a:srgbClr val="0070C0"/>
                </a:solidFill>
                <a:latin typeface="Arial" pitchFamily="34" charset="0"/>
                <a:cs typeface="Arial" pitchFamily="34" charset="0"/>
              </a:rPr>
              <a:t> توسط كنفرانس  توسعه و محيط سازمان ملل  متحد </a:t>
            </a:r>
            <a:r>
              <a:rPr lang="en-US" sz="2000" b="1" dirty="0" smtClean="0">
                <a:solidFill>
                  <a:srgbClr val="0070C0"/>
                </a:solidFill>
                <a:latin typeface="Arial" pitchFamily="34" charset="0"/>
                <a:cs typeface="Arial" pitchFamily="34" charset="0"/>
              </a:rPr>
              <a:t>(UNCED)</a:t>
            </a:r>
            <a:r>
              <a:rPr lang="fa-IR" sz="2000" b="1" dirty="0" smtClean="0">
                <a:solidFill>
                  <a:srgbClr val="0070C0"/>
                </a:solidFill>
                <a:latin typeface="Arial" pitchFamily="34" charset="0"/>
                <a:cs typeface="Arial" pitchFamily="34" charset="0"/>
              </a:rPr>
              <a:t> در سال </a:t>
            </a:r>
            <a:r>
              <a:rPr lang="en-US" sz="2000" b="1" dirty="0" smtClean="0">
                <a:solidFill>
                  <a:srgbClr val="0070C0"/>
                </a:solidFill>
                <a:latin typeface="Arial" pitchFamily="34" charset="0"/>
                <a:cs typeface="Arial" pitchFamily="34" charset="0"/>
              </a:rPr>
              <a:t>2000</a:t>
            </a:r>
            <a:r>
              <a:rPr lang="fa-IR" sz="2000" b="1" dirty="0" smtClean="0">
                <a:solidFill>
                  <a:srgbClr val="0070C0"/>
                </a:solidFill>
                <a:latin typeface="Arial" pitchFamily="34" charset="0"/>
                <a:cs typeface="Arial" pitchFamily="34" charset="0"/>
              </a:rPr>
              <a:t> ، در پاراگراف </a:t>
            </a:r>
            <a:r>
              <a:rPr lang="en-US" sz="2000" b="1" dirty="0" smtClean="0">
                <a:solidFill>
                  <a:srgbClr val="0070C0"/>
                </a:solidFill>
                <a:latin typeface="Arial" pitchFamily="34" charset="0"/>
                <a:cs typeface="Arial" pitchFamily="34" charset="0"/>
              </a:rPr>
              <a:t>27</a:t>
            </a:r>
            <a:r>
              <a:rPr lang="fa-IR" sz="2000" b="1" dirty="0" smtClean="0">
                <a:solidFill>
                  <a:srgbClr val="0070C0"/>
                </a:solidFill>
                <a:latin typeface="Arial" pitchFamily="34" charset="0"/>
                <a:cs typeface="Arial" pitchFamily="34" charset="0"/>
              </a:rPr>
              <a:t>/</a:t>
            </a:r>
            <a:r>
              <a:rPr lang="en-US" sz="2000" b="1" dirty="0" smtClean="0">
                <a:solidFill>
                  <a:srgbClr val="0070C0"/>
                </a:solidFill>
                <a:latin typeface="Arial" pitchFamily="34" charset="0"/>
                <a:cs typeface="Arial" pitchFamily="34" charset="0"/>
              </a:rPr>
              <a:t>19</a:t>
            </a:r>
            <a:r>
              <a:rPr lang="fa-IR" sz="2000" b="1" dirty="0" smtClean="0">
                <a:solidFill>
                  <a:srgbClr val="0070C0"/>
                </a:solidFill>
                <a:latin typeface="Arial" pitchFamily="34" charset="0"/>
                <a:cs typeface="Arial" pitchFamily="34" charset="0"/>
              </a:rPr>
              <a:t> به شرح زير منعكس گرديد:</a:t>
            </a:r>
            <a:r>
              <a:rPr lang="en-US" sz="2000" b="1" dirty="0" smtClean="0">
                <a:solidFill>
                  <a:srgbClr val="0070C0"/>
                </a:solidFill>
                <a:latin typeface="Arial" pitchFamily="34" charset="0"/>
                <a:cs typeface="Arial" pitchFamily="34" charset="0"/>
              </a:rPr>
              <a:t/>
            </a:r>
            <a:br>
              <a:rPr lang="en-US" sz="2000" b="1" dirty="0" smtClean="0">
                <a:solidFill>
                  <a:srgbClr val="0070C0"/>
                </a:solidFill>
                <a:latin typeface="Arial" pitchFamily="34" charset="0"/>
                <a:cs typeface="Arial" pitchFamily="34" charset="0"/>
              </a:rPr>
            </a:br>
            <a:r>
              <a:rPr lang="fa-IR" sz="2000" b="1" dirty="0" smtClean="0">
                <a:solidFill>
                  <a:srgbClr val="0070C0"/>
                </a:solidFill>
                <a:latin typeface="Arial" pitchFamily="34" charset="0"/>
                <a:cs typeface="Arial" pitchFamily="34" charset="0"/>
              </a:rPr>
              <a:t>" يك سيستم هماهنگ جهاني  طبقه­بندي خطرات مواد شيميايي و برچسب­گذاري آنها شامل برگه­هاي اطلاعات ايمني مواد و علائمي كه به آساني قابل درك باشند در صورت امكان تا سال 2000 برقرار گردد.“</a:t>
            </a:r>
          </a:p>
          <a:p>
            <a:pPr algn="r" rtl="1"/>
            <a:r>
              <a:rPr lang="fa-IR" sz="2000" b="1" dirty="0" smtClean="0">
                <a:solidFill>
                  <a:srgbClr val="FE008B"/>
                </a:solidFill>
                <a:latin typeface="Arial" pitchFamily="34" charset="0"/>
                <a:cs typeface="Arial" pitchFamily="34" charset="0"/>
              </a:rPr>
              <a:t>براساس تعهد بين­المللي اجلاس فوريه 2006 دبي (بهمن 1384) كشور ايران بهمراه 120 كشور جهان متعهد به استقرار مديريت جامع مواد شيميايي شده است.</a:t>
            </a:r>
          </a:p>
          <a:p>
            <a:pPr algn="r" rtl="1"/>
            <a:r>
              <a:rPr lang="fa-IR" sz="2000" b="1" dirty="0" smtClean="0">
                <a:latin typeface="Arial" pitchFamily="34" charset="0"/>
                <a:cs typeface="Arial" pitchFamily="34" charset="0"/>
              </a:rPr>
              <a:t> </a:t>
            </a:r>
            <a:r>
              <a:rPr lang="fa-IR" sz="2000" b="1" dirty="0" smtClean="0">
                <a:solidFill>
                  <a:schemeClr val="accent1">
                    <a:lumMod val="75000"/>
                  </a:schemeClr>
                </a:solidFill>
                <a:latin typeface="Arial" pitchFamily="34" charset="0"/>
                <a:cs typeface="Arial" pitchFamily="34" charset="0"/>
              </a:rPr>
              <a:t>باستناد بند2 ماده1 قانون تشكيلات و وظايف وزارت بهداشت، درمان و آموزش پزشكي و تصويب­نامه هيأت محترم وزيران به شماره 19378ت 32001 مورخ 16/06/1378  كنترل و نظارت بهداشتي بر سموم و مواد شيميايي به وزارت بهداشت محول شده است.</a:t>
            </a:r>
          </a:p>
          <a:p>
            <a:pPr algn="r" rtl="1"/>
            <a:r>
              <a:rPr lang="fa-IR" sz="2000" b="1" dirty="0" smtClean="0">
                <a:solidFill>
                  <a:srgbClr val="00B050"/>
                </a:solidFill>
                <a:latin typeface="Arial" pitchFamily="34" charset="0"/>
                <a:cs typeface="Arial" pitchFamily="34" charset="0"/>
              </a:rPr>
              <a:t> </a:t>
            </a:r>
            <a:r>
              <a:rPr lang="ar-SA" sz="2000" b="1" dirty="0" smtClean="0">
                <a:solidFill>
                  <a:srgbClr val="00B050"/>
                </a:solidFill>
                <a:latin typeface="Arial" pitchFamily="34" charset="0"/>
                <a:cs typeface="Arial" pitchFamily="34" charset="0"/>
              </a:rPr>
              <a:t>بر اساس تبصره يك ماده 96 قانون كار </a:t>
            </a:r>
            <a:r>
              <a:rPr lang="fa-IR" sz="2000" b="1" dirty="0" smtClean="0">
                <a:solidFill>
                  <a:srgbClr val="00B050"/>
                </a:solidFill>
                <a:latin typeface="Arial" pitchFamily="34" charset="0"/>
                <a:cs typeface="Arial" pitchFamily="34" charset="0"/>
              </a:rPr>
              <a:t>مسئولیت برنامه­ریزی، ارزشیابی، نظارت و کنترل در زمینه بهداشت کار و درمان کارگری  بر عهده وزارت بهداشت می باشد.</a:t>
            </a:r>
            <a:r>
              <a:rPr lang="en-US" sz="2000" b="1" dirty="0" smtClean="0">
                <a:solidFill>
                  <a:srgbClr val="FE008B"/>
                </a:solidFill>
                <a:latin typeface="Arial" pitchFamily="34" charset="0"/>
                <a:cs typeface="Arial" pitchFamily="34" charset="0"/>
              </a:rPr>
              <a:t/>
            </a:r>
            <a:br>
              <a:rPr lang="en-US" sz="2000" b="1" dirty="0" smtClean="0">
                <a:solidFill>
                  <a:srgbClr val="FE008B"/>
                </a:solidFill>
                <a:latin typeface="Arial" pitchFamily="34" charset="0"/>
                <a:cs typeface="Arial" pitchFamily="34" charset="0"/>
              </a:rPr>
            </a:b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up)">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515112"/>
          </a:xfrm>
        </p:spPr>
        <p:txBody>
          <a:bodyPr>
            <a:normAutofit fontScale="90000"/>
          </a:bodyPr>
          <a:lstStyle/>
          <a:p>
            <a:pPr algn="r" rtl="1"/>
            <a:r>
              <a:rPr lang="fa-IR" dirty="0" smtClean="0">
                <a:solidFill>
                  <a:srgbClr val="0070C0"/>
                </a:solidFill>
              </a:rPr>
              <a:t>تعاریف :</a:t>
            </a:r>
            <a:endParaRPr lang="en-US" dirty="0">
              <a:solidFill>
                <a:srgbClr val="0070C0"/>
              </a:solidFill>
            </a:endParaRPr>
          </a:p>
        </p:txBody>
      </p:sp>
      <p:sp>
        <p:nvSpPr>
          <p:cNvPr id="5" name="Content Placeholder 4"/>
          <p:cNvSpPr>
            <a:spLocks noGrp="1"/>
          </p:cNvSpPr>
          <p:nvPr>
            <p:ph idx="1"/>
          </p:nvPr>
        </p:nvSpPr>
        <p:spPr>
          <a:xfrm>
            <a:off x="457200" y="1143000"/>
            <a:ext cx="8229600" cy="5181600"/>
          </a:xfrm>
        </p:spPr>
        <p:txBody>
          <a:bodyPr>
            <a:normAutofit lnSpcReduction="10000"/>
          </a:bodyPr>
          <a:lstStyle/>
          <a:p>
            <a:pPr lvl="0" algn="r" rtl="1">
              <a:buFont typeface="Wingdings" pitchFamily="2" charset="2"/>
              <a:buChar char="Ø"/>
            </a:pPr>
            <a:r>
              <a:rPr lang="fa-IR" dirty="0" smtClean="0">
                <a:solidFill>
                  <a:srgbClr val="FF0000"/>
                </a:solidFill>
              </a:rPr>
              <a:t>کارگاههای مشمول :</a:t>
            </a:r>
            <a:r>
              <a:rPr lang="fa-IR" sz="2000" b="1" dirty="0" smtClean="0">
                <a:latin typeface="Arial" pitchFamily="34" charset="0"/>
                <a:cs typeface="Arial" pitchFamily="34" charset="0"/>
              </a:rPr>
              <a:t>كارگاههايي هستند كه در آن هريك از مواد شيميايي مندرج در ليست پيوست شماره 1 مصرف و يا نگهداري مي­شوند و ميزان اين مواد شيميايي </a:t>
            </a:r>
            <a:r>
              <a:rPr lang="ar-SA" sz="2000" b="1" dirty="0" smtClean="0">
                <a:latin typeface="Arial" pitchFamily="34" charset="0"/>
                <a:cs typeface="Arial" pitchFamily="34" charset="0"/>
              </a:rPr>
              <a:t>به اندازهاي است كه داراي پتانسیل ایجاد حادثه هستند. </a:t>
            </a:r>
            <a:endParaRPr lang="fa-IR" sz="2000" b="1" dirty="0" smtClean="0">
              <a:latin typeface="Arial" pitchFamily="34" charset="0"/>
              <a:cs typeface="Arial" pitchFamily="34" charset="0"/>
            </a:endParaRPr>
          </a:p>
          <a:p>
            <a:pPr lvl="0" algn="r" rtl="1">
              <a:buFont typeface="Courier New" pitchFamily="49" charset="0"/>
              <a:buChar char="o"/>
            </a:pPr>
            <a:r>
              <a:rPr lang="fa-IR" dirty="0" smtClean="0"/>
              <a:t> </a:t>
            </a:r>
            <a:r>
              <a:rPr lang="fa-IR" sz="2000" dirty="0" smtClean="0">
                <a:latin typeface="Arial" pitchFamily="34" charset="0"/>
                <a:cs typeface="Arial" pitchFamily="34" charset="0"/>
              </a:rPr>
              <a:t>برخي از مثالهاي" كارگاههاي مشمول" عبارتند از:  </a:t>
            </a:r>
            <a:endParaRPr lang="en-US" sz="2000" dirty="0" smtClean="0">
              <a:latin typeface="Arial" pitchFamily="34" charset="0"/>
              <a:cs typeface="Arial" pitchFamily="34" charset="0"/>
            </a:endParaRPr>
          </a:p>
          <a:p>
            <a:pPr lvl="0" algn="r" rtl="1">
              <a:buFont typeface="Wingdings" pitchFamily="2" charset="2"/>
              <a:buChar char="v"/>
            </a:pPr>
            <a:r>
              <a:rPr lang="fa-IR" sz="2000" dirty="0" smtClean="0">
                <a:latin typeface="Arial" pitchFamily="34" charset="0"/>
                <a:cs typeface="Arial" pitchFamily="34" charset="0"/>
              </a:rPr>
              <a:t>كارگاههاي توليد كننده مواد شيميايي خطرناك نظير حلالهاي آلي و غيرآلي </a:t>
            </a:r>
            <a:endParaRPr lang="en-US" sz="2000" dirty="0" smtClean="0">
              <a:latin typeface="Arial" pitchFamily="34" charset="0"/>
              <a:cs typeface="Arial" pitchFamily="34" charset="0"/>
            </a:endParaRPr>
          </a:p>
          <a:p>
            <a:pPr lvl="0" algn="r" rtl="1">
              <a:buFont typeface="Wingdings" pitchFamily="2" charset="2"/>
              <a:buChar char="v"/>
            </a:pPr>
            <a:r>
              <a:rPr lang="fa-IR" sz="2000" dirty="0" smtClean="0">
                <a:latin typeface="Arial" pitchFamily="34" charset="0"/>
                <a:cs typeface="Arial" pitchFamily="34" charset="0"/>
              </a:rPr>
              <a:t>كارگاههاي مصرف كننده مواد شيميايي خطرناك نظير كلر، آمونياك، فسفين، آرسين و ...</a:t>
            </a:r>
            <a:endParaRPr lang="en-US" sz="2000" dirty="0" smtClean="0">
              <a:latin typeface="Arial" pitchFamily="34" charset="0"/>
              <a:cs typeface="Arial" pitchFamily="34" charset="0"/>
            </a:endParaRPr>
          </a:p>
          <a:p>
            <a:pPr lvl="0" algn="r" rtl="1">
              <a:buFont typeface="Wingdings" pitchFamily="2" charset="2"/>
              <a:buChar char="v"/>
            </a:pPr>
            <a:r>
              <a:rPr lang="fa-IR" sz="2000" dirty="0" smtClean="0">
                <a:latin typeface="Arial" pitchFamily="34" charset="0"/>
                <a:cs typeface="Arial" pitchFamily="34" charset="0"/>
              </a:rPr>
              <a:t>انبارهاي مواد شيميايي خطرناك </a:t>
            </a:r>
            <a:endParaRPr lang="en-US" sz="2000" dirty="0" smtClean="0">
              <a:latin typeface="Arial" pitchFamily="34" charset="0"/>
              <a:cs typeface="Arial" pitchFamily="34" charset="0"/>
            </a:endParaRPr>
          </a:p>
          <a:p>
            <a:pPr lvl="0" algn="r" rtl="1">
              <a:buFont typeface="Wingdings" pitchFamily="2" charset="2"/>
              <a:buChar char="v"/>
            </a:pPr>
            <a:r>
              <a:rPr lang="fa-IR" sz="2000" dirty="0" smtClean="0">
                <a:latin typeface="Arial" pitchFamily="34" charset="0"/>
                <a:cs typeface="Arial" pitchFamily="34" charset="0"/>
              </a:rPr>
              <a:t>كارگاههايي كه اقدام به انبارش، نگهداري، مصرف و حمل و نقل حجم بالايي از مواد شيميايي خطرناك مي­نمايند. </a:t>
            </a:r>
          </a:p>
          <a:p>
            <a:pPr algn="r" rtl="1">
              <a:buFont typeface="Wingdings" pitchFamily="2" charset="2"/>
              <a:buChar char="Ø"/>
            </a:pPr>
            <a:r>
              <a:rPr lang="fa-IR" sz="2000" b="1" u="sng" dirty="0" smtClean="0">
                <a:solidFill>
                  <a:srgbClr val="FF0000"/>
                </a:solidFill>
              </a:rPr>
              <a:t>حداقل كميت با پتانسيل ايجاد حادثه </a:t>
            </a:r>
            <a:r>
              <a:rPr lang="fa-IR" sz="2000" u="sng" dirty="0" smtClean="0">
                <a:solidFill>
                  <a:srgbClr val="FF0000"/>
                </a:solidFill>
              </a:rPr>
              <a:t>(</a:t>
            </a:r>
            <a:r>
              <a:rPr lang="en-US" sz="2000" b="1" u="sng" dirty="0" smtClean="0">
                <a:solidFill>
                  <a:srgbClr val="FF0000"/>
                </a:solidFill>
              </a:rPr>
              <a:t>TPQ </a:t>
            </a:r>
            <a:r>
              <a:rPr lang="fa-IR" sz="2000" u="sng" dirty="0" smtClean="0">
                <a:solidFill>
                  <a:srgbClr val="FF0000"/>
                </a:solidFill>
              </a:rPr>
              <a:t> ):</a:t>
            </a:r>
            <a:r>
              <a:rPr lang="fa-IR" sz="2000" b="1" dirty="0" smtClean="0">
                <a:solidFill>
                  <a:srgbClr val="FF0000"/>
                </a:solidFill>
              </a:rPr>
              <a:t> </a:t>
            </a:r>
            <a:r>
              <a:rPr lang="fa-IR" sz="2000" dirty="0" smtClean="0"/>
              <a:t>یعنی مقادیری از ماده شیمیایی خطرناک که اگر معادل یا بیشتر از مقداری که در پیوست شماره یک  آمده در واحد تولیدی یا انبار مواد شیمیایی موجود باشد باید نام و مقدار آن ماده شیمیایی گزارش گردد</a:t>
            </a:r>
            <a:r>
              <a:rPr lang="fa-IR" sz="2000" b="1" dirty="0" smtClean="0"/>
              <a:t> </a:t>
            </a:r>
            <a:r>
              <a:rPr lang="fa-IR" sz="2000" dirty="0" smtClean="0"/>
              <a:t>در حقیقت در این پیوست حداقل ميزاني از مواد شيميايي خطرناک كه داراي پتانسیل ایجاد حادثه هستند را نشان میدهد. اين مقادير در ستون سوم ليست پيوست شماره 1 بر حسب کیلوگرم براي هر يك از مواد شيميايي به تفكيك اعلام شده است . </a:t>
            </a:r>
            <a:endParaRPr lang="en-US" sz="2000" dirty="0" smtClean="0"/>
          </a:p>
          <a:p>
            <a:pPr lvl="0" algn="r" rtl="1">
              <a:buFont typeface="Wingdings" pitchFamily="2" charset="2"/>
              <a:buChar char="Ø"/>
            </a:pPr>
            <a:endParaRPr lang="fa-IR" sz="2000" b="1" dirty="0" smtClean="0">
              <a:latin typeface="Arial" pitchFamily="34" charset="0"/>
              <a:cs typeface="Arial" pitchFamily="34" charset="0"/>
            </a:endParaRPr>
          </a:p>
          <a:p>
            <a:pPr lvl="0" algn="r" rtl="1">
              <a:buFont typeface="Arial" pitchFamily="34" charset="0"/>
              <a:buChar char="•"/>
            </a:pPr>
            <a:endParaRPr lang="en-US"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up)">
                                      <p:cBhvr>
                                        <p:cTn id="3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447800"/>
          </a:xfrm>
        </p:spPr>
        <p:txBody>
          <a:bodyPr>
            <a:noAutofit/>
          </a:bodyPr>
          <a:lstStyle/>
          <a:p>
            <a:pPr algn="ctr" rtl="1"/>
            <a:r>
              <a:rPr lang="fa-IR" sz="2800" b="1" dirty="0" smtClean="0">
                <a:latin typeface="Arial" pitchFamily="34" charset="0"/>
                <a:cs typeface="Arial" pitchFamily="34" charset="0"/>
              </a:rPr>
              <a:t>پیوست شماره 1</a:t>
            </a: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fa-IR" sz="2800" b="1" dirty="0" smtClean="0">
                <a:latin typeface="Arial" pitchFamily="34" charset="0"/>
                <a:cs typeface="Arial" pitchFamily="34" charset="0"/>
              </a:rPr>
              <a:t>حداقل کمیت مواد شیمیایی با پتانسیل ایجاد حادثه </a:t>
            </a:r>
            <a:r>
              <a:rPr lang="en-US" sz="2800" b="1" dirty="0" smtClean="0">
                <a:latin typeface="Arial" pitchFamily="34" charset="0"/>
                <a:cs typeface="Arial" pitchFamily="34" charset="0"/>
              </a:rPr>
              <a:t>(TPQ)</a:t>
            </a:r>
            <a:br>
              <a:rPr lang="en-US" sz="2800" b="1" dirty="0" smtClean="0">
                <a:latin typeface="Arial" pitchFamily="34" charset="0"/>
                <a:cs typeface="Arial" pitchFamily="34" charset="0"/>
              </a:rPr>
            </a:br>
            <a:endParaRPr lang="en-US" sz="2800" b="1" dirty="0">
              <a:latin typeface="Arial" pitchFamily="34" charset="0"/>
              <a:cs typeface="Arial" pitchFamily="34" charset="0"/>
            </a:endParaRPr>
          </a:p>
        </p:txBody>
      </p:sp>
      <p:graphicFrame>
        <p:nvGraphicFramePr>
          <p:cNvPr id="6" name="Content Placeholder 5"/>
          <p:cNvGraphicFramePr>
            <a:graphicFrameLocks noGrp="1"/>
          </p:cNvGraphicFramePr>
          <p:nvPr>
            <p:ph idx="1"/>
          </p:nvPr>
        </p:nvGraphicFramePr>
        <p:xfrm>
          <a:off x="457200" y="1935161"/>
          <a:ext cx="8229600" cy="3718772"/>
        </p:xfrm>
        <a:graphic>
          <a:graphicData uri="http://schemas.openxmlformats.org/drawingml/2006/table">
            <a:tbl>
              <a:tblPr firstRow="1" bandRow="1">
                <a:tableStyleId>{5C22544A-7EE6-4342-B048-85BDC9FD1C3A}</a:tableStyleId>
              </a:tblPr>
              <a:tblGrid>
                <a:gridCol w="2743200"/>
                <a:gridCol w="2743200"/>
                <a:gridCol w="2743200"/>
              </a:tblGrid>
              <a:tr h="579173">
                <a:tc>
                  <a:txBody>
                    <a:bodyPr/>
                    <a:lstStyle/>
                    <a:p>
                      <a:pPr marL="0" marR="0" algn="ctr">
                        <a:lnSpc>
                          <a:spcPct val="115000"/>
                        </a:lnSpc>
                        <a:spcBef>
                          <a:spcPts val="0"/>
                        </a:spcBef>
                        <a:spcAft>
                          <a:spcPts val="0"/>
                        </a:spcAft>
                      </a:pPr>
                      <a:r>
                        <a:rPr lang="ar-SA" sz="2000" b="1" dirty="0">
                          <a:latin typeface="Arial" pitchFamily="34" charset="0"/>
                          <a:ea typeface="Calibri"/>
                          <a:cs typeface="Arial" pitchFamily="34" charset="0"/>
                        </a:rPr>
                        <a:t>نام ماده شیمیایی</a:t>
                      </a:r>
                      <a:endParaRPr lang="en-US" sz="2000" dirty="0">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2000" b="1">
                          <a:latin typeface="Arial" pitchFamily="34" charset="0"/>
                          <a:ea typeface="Calibri"/>
                          <a:cs typeface="Arial" pitchFamily="34" charset="0"/>
                        </a:rPr>
                        <a:t>CAS </a:t>
                      </a:r>
                      <a:r>
                        <a:rPr lang="ar-SA" sz="2000" b="1">
                          <a:latin typeface="Arial" pitchFamily="34" charset="0"/>
                          <a:ea typeface="Calibri"/>
                          <a:cs typeface="Arial" pitchFamily="34" charset="0"/>
                        </a:rPr>
                        <a:t>شماره</a:t>
                      </a:r>
                      <a:endParaRPr lang="en-US" sz="2000">
                        <a:latin typeface="Arial" pitchFamily="34" charset="0"/>
                        <a:ea typeface="Calibri"/>
                        <a:cs typeface="Arial" pitchFamily="34" charset="0"/>
                      </a:endParaRPr>
                    </a:p>
                  </a:txBody>
                  <a:tcPr marL="68580" marR="68580" marT="0" marB="0" anchor="ctr"/>
                </a:tc>
                <a:tc>
                  <a:txBody>
                    <a:bodyPr/>
                    <a:lstStyle/>
                    <a:p>
                      <a:pPr marL="0" marR="0" algn="ctr" rtl="1">
                        <a:lnSpc>
                          <a:spcPct val="115000"/>
                        </a:lnSpc>
                        <a:spcBef>
                          <a:spcPts val="0"/>
                        </a:spcBef>
                        <a:spcAft>
                          <a:spcPts val="0"/>
                        </a:spcAft>
                      </a:pPr>
                      <a:r>
                        <a:rPr lang="fa-IR" sz="2000" dirty="0">
                          <a:latin typeface="Arial" pitchFamily="34" charset="0"/>
                          <a:ea typeface="Calibri"/>
                          <a:cs typeface="Arial" pitchFamily="34" charset="0"/>
                        </a:rPr>
                        <a:t>کمیت بر حسب کیلوگرم ( </a:t>
                      </a:r>
                      <a:r>
                        <a:rPr lang="en-US" sz="2000" b="1" dirty="0">
                          <a:latin typeface="Arial" pitchFamily="34" charset="0"/>
                          <a:ea typeface="Calibri"/>
                          <a:cs typeface="Arial" pitchFamily="34" charset="0"/>
                        </a:rPr>
                        <a:t>TPQ</a:t>
                      </a:r>
                      <a:r>
                        <a:rPr lang="fa-IR" sz="2000" dirty="0">
                          <a:latin typeface="Arial" pitchFamily="34" charset="0"/>
                          <a:ea typeface="Calibri"/>
                          <a:cs typeface="Arial" pitchFamily="34" charset="0"/>
                        </a:rPr>
                        <a:t> )</a:t>
                      </a:r>
                      <a:endParaRPr lang="en-US" sz="2000" dirty="0">
                        <a:latin typeface="Arial" pitchFamily="34" charset="0"/>
                        <a:ea typeface="Calibri"/>
                        <a:cs typeface="Arial" pitchFamily="34" charset="0"/>
                      </a:endParaRPr>
                    </a:p>
                  </a:txBody>
                  <a:tcPr marL="68580" marR="68580" marT="0" marB="0" anchor="ctr"/>
                </a:tc>
              </a:tr>
              <a:tr h="579173">
                <a:tc>
                  <a:txBody>
                    <a:bodyPr/>
                    <a:lstStyle/>
                    <a:p>
                      <a:pPr marL="0" marR="0" algn="ctr">
                        <a:lnSpc>
                          <a:spcPct val="115000"/>
                        </a:lnSpc>
                        <a:spcBef>
                          <a:spcPts val="0"/>
                        </a:spcBef>
                        <a:spcAft>
                          <a:spcPts val="0"/>
                        </a:spcAft>
                      </a:pPr>
                      <a:r>
                        <a:rPr lang="en-US" sz="2000" b="1">
                          <a:latin typeface="Calibri"/>
                          <a:ea typeface="Calibri"/>
                          <a:cs typeface="Arial"/>
                        </a:rPr>
                        <a:t>Acetic acid ethenyl ester</a:t>
                      </a:r>
                      <a:endParaRPr lang="en-US" sz="20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Arial"/>
                        </a:rPr>
                        <a:t>108-05-4</a:t>
                      </a:r>
                      <a:endParaRPr lang="en-US" sz="20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Arial"/>
                        </a:rPr>
                        <a:t>450</a:t>
                      </a:r>
                      <a:endParaRPr lang="en-US" sz="2000" dirty="0">
                        <a:latin typeface="Calibri"/>
                        <a:ea typeface="Calibri"/>
                        <a:cs typeface="Arial"/>
                      </a:endParaRPr>
                    </a:p>
                  </a:txBody>
                  <a:tcPr marL="68580" marR="68580" marT="0" marB="0"/>
                </a:tc>
              </a:tr>
              <a:tr h="579173">
                <a:tc>
                  <a:txBody>
                    <a:bodyPr/>
                    <a:lstStyle/>
                    <a:p>
                      <a:pPr marL="0" marR="0" algn="ctr">
                        <a:lnSpc>
                          <a:spcPct val="115000"/>
                        </a:lnSpc>
                        <a:spcBef>
                          <a:spcPts val="0"/>
                        </a:spcBef>
                        <a:spcAft>
                          <a:spcPts val="0"/>
                        </a:spcAft>
                      </a:pPr>
                      <a:r>
                        <a:rPr lang="en-US" sz="2000" b="1" dirty="0">
                          <a:latin typeface="Calibri"/>
                          <a:ea typeface="Calibri"/>
                          <a:cs typeface="Arial"/>
                        </a:rPr>
                        <a:t>Acetone </a:t>
                      </a:r>
                      <a:r>
                        <a:rPr lang="en-US" sz="2000" b="1" dirty="0" err="1">
                          <a:latin typeface="Calibri"/>
                          <a:ea typeface="Calibri"/>
                          <a:cs typeface="Arial"/>
                        </a:rPr>
                        <a:t>cyanohydrin</a:t>
                      </a:r>
                      <a:endParaRPr lang="en-US" sz="20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Arial"/>
                        </a:rPr>
                        <a:t>75-86-5</a:t>
                      </a:r>
                      <a:endParaRPr lang="en-US" sz="20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Arial"/>
                        </a:rPr>
                        <a:t>450</a:t>
                      </a:r>
                      <a:endParaRPr lang="en-US" sz="2000" dirty="0">
                        <a:latin typeface="Calibri"/>
                        <a:ea typeface="Calibri"/>
                        <a:cs typeface="Arial"/>
                      </a:endParaRPr>
                    </a:p>
                  </a:txBody>
                  <a:tcPr marL="68580" marR="68580" marT="0" marB="0"/>
                </a:tc>
              </a:tr>
              <a:tr h="579173">
                <a:tc>
                  <a:txBody>
                    <a:bodyPr/>
                    <a:lstStyle/>
                    <a:p>
                      <a:pPr marL="0" marR="0" algn="ctr">
                        <a:lnSpc>
                          <a:spcPct val="115000"/>
                        </a:lnSpc>
                        <a:spcBef>
                          <a:spcPts val="0"/>
                        </a:spcBef>
                        <a:spcAft>
                          <a:spcPts val="0"/>
                        </a:spcAft>
                      </a:pPr>
                      <a:r>
                        <a:rPr lang="en-US" sz="2000" b="1">
                          <a:latin typeface="Calibri"/>
                          <a:ea typeface="Calibri"/>
                          <a:cs typeface="Arial"/>
                        </a:rPr>
                        <a:t>Acetone thiosemicarbazide</a:t>
                      </a:r>
                      <a:endParaRPr lang="en-US" sz="20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Arial"/>
                        </a:rPr>
                        <a:t>1752-30-3</a:t>
                      </a:r>
                      <a:endParaRPr lang="en-US" sz="20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Arial"/>
                        </a:rPr>
                        <a:t>450</a:t>
                      </a:r>
                      <a:endParaRPr lang="en-US" sz="2000" dirty="0">
                        <a:latin typeface="Calibri"/>
                        <a:ea typeface="Calibri"/>
                        <a:cs typeface="Arial"/>
                      </a:endParaRPr>
                    </a:p>
                  </a:txBody>
                  <a:tcPr marL="68580" marR="68580" marT="0" marB="0"/>
                </a:tc>
              </a:tr>
              <a:tr h="579173">
                <a:tc>
                  <a:txBody>
                    <a:bodyPr/>
                    <a:lstStyle/>
                    <a:p>
                      <a:pPr marL="0" marR="0" algn="ctr">
                        <a:lnSpc>
                          <a:spcPct val="115000"/>
                        </a:lnSpc>
                        <a:spcBef>
                          <a:spcPts val="0"/>
                        </a:spcBef>
                        <a:spcAft>
                          <a:spcPts val="0"/>
                        </a:spcAft>
                      </a:pPr>
                      <a:r>
                        <a:rPr lang="en-US" sz="2000" b="1">
                          <a:latin typeface="Calibri"/>
                          <a:ea typeface="Calibri"/>
                          <a:cs typeface="Arial"/>
                        </a:rPr>
                        <a:t>Acrolein</a:t>
                      </a:r>
                      <a:endParaRPr lang="en-US" sz="20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Arial"/>
                        </a:rPr>
                        <a:t>107-02-8</a:t>
                      </a:r>
                      <a:endParaRPr lang="en-US" sz="20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Arial"/>
                        </a:rPr>
                        <a:t>225</a:t>
                      </a:r>
                      <a:endParaRPr lang="en-US" sz="2000" dirty="0">
                        <a:latin typeface="Calibri"/>
                        <a:ea typeface="Calibri"/>
                        <a:cs typeface="Arial"/>
                      </a:endParaRPr>
                    </a:p>
                  </a:txBody>
                  <a:tcPr marL="68580" marR="68580" marT="0" marB="0"/>
                </a:tc>
              </a:tr>
              <a:tr h="579173">
                <a:tc>
                  <a:txBody>
                    <a:bodyPr/>
                    <a:lstStyle/>
                    <a:p>
                      <a:pPr marL="0" marR="0" algn="ctr">
                        <a:lnSpc>
                          <a:spcPct val="115000"/>
                        </a:lnSpc>
                        <a:spcBef>
                          <a:spcPts val="0"/>
                        </a:spcBef>
                        <a:spcAft>
                          <a:spcPts val="0"/>
                        </a:spcAft>
                      </a:pPr>
                      <a:r>
                        <a:rPr lang="en-US" sz="2000" b="1" dirty="0" err="1">
                          <a:latin typeface="Calibri"/>
                          <a:ea typeface="Calibri"/>
                          <a:cs typeface="Arial"/>
                        </a:rPr>
                        <a:t>Acrylamide</a:t>
                      </a:r>
                      <a:endParaRPr lang="en-US" sz="2000" dirty="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a:latin typeface="Calibri"/>
                          <a:ea typeface="Calibri"/>
                          <a:cs typeface="Arial"/>
                        </a:rPr>
                        <a:t>79-06-1</a:t>
                      </a:r>
                      <a:endParaRPr lang="en-US" sz="2000">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Arial"/>
                        </a:rPr>
                        <a:t>450</a:t>
                      </a:r>
                      <a:endParaRPr lang="en-US" sz="2000" dirty="0">
                        <a:latin typeface="Calibri"/>
                        <a:ea typeface="Calibri"/>
                        <a:cs typeface="Arial"/>
                      </a:endParaRPr>
                    </a:p>
                  </a:txBody>
                  <a:tcPr marL="68580" marR="68580" marT="0" marB="0"/>
                </a:tc>
              </a:tr>
            </a:tbl>
          </a:graphicData>
        </a:graphic>
      </p:graphicFrame>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latin typeface="Arial" pitchFamily="34" charset="0"/>
                <a:cs typeface="Arial" pitchFamily="34" charset="0"/>
              </a:rPr>
              <a:t>شناشایی مواد شیمیایی در کارگاه </a:t>
            </a:r>
            <a:endParaRPr lang="en-US"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2438400"/>
            <a:ext cx="8229600" cy="3886200"/>
          </a:xfrm>
        </p:spPr>
        <p:txBody>
          <a:bodyPr/>
          <a:lstStyle/>
          <a:p>
            <a:pPr algn="r" rtl="1">
              <a:buFont typeface="Wingdings" pitchFamily="2" charset="2"/>
              <a:buChar char="v"/>
            </a:pPr>
            <a:r>
              <a:rPr lang="fa-IR" b="1" dirty="0" smtClean="0"/>
              <a:t>بازرسی های محیط کار </a:t>
            </a:r>
          </a:p>
          <a:p>
            <a:pPr algn="r" rtl="1">
              <a:buFont typeface="Wingdings" pitchFamily="2" charset="2"/>
              <a:buChar char="v"/>
            </a:pPr>
            <a:r>
              <a:rPr lang="fa-IR" b="1" dirty="0" smtClean="0"/>
              <a:t>برگه های اطلاعات ایمنی مواد (</a:t>
            </a:r>
            <a:r>
              <a:rPr lang="en-US" b="1" dirty="0" smtClean="0"/>
              <a:t>MSDS </a:t>
            </a:r>
            <a:r>
              <a:rPr lang="fa-IR" b="1" dirty="0" smtClean="0"/>
              <a:t>)</a:t>
            </a:r>
          </a:p>
          <a:p>
            <a:pPr algn="r" rtl="1">
              <a:buFont typeface="Wingdings" pitchFamily="2" charset="2"/>
              <a:buChar char="v"/>
            </a:pPr>
            <a:r>
              <a:rPr lang="fa-IR" b="1" dirty="0" smtClean="0"/>
              <a:t>برچسب ظروف حاوی مواد شیمیایی </a:t>
            </a:r>
          </a:p>
          <a:p>
            <a:pPr algn="r" rtl="1">
              <a:buFont typeface="Wingdings" pitchFamily="2" charset="2"/>
              <a:buChar char="v"/>
            </a:pPr>
            <a:r>
              <a:rPr lang="fa-IR" b="1" dirty="0" smtClean="0"/>
              <a:t>فهرست ثبت مواد </a:t>
            </a:r>
          </a:p>
          <a:p>
            <a:pPr algn="r" rtl="1">
              <a:buFont typeface="Wingdings" pitchFamily="2" charset="2"/>
              <a:buChar char="v"/>
            </a:pPr>
            <a:r>
              <a:rPr lang="fa-IR" b="1" dirty="0" smtClean="0"/>
              <a:t>مشاوره گرفتن از سازندگان ماده و افراد متخصص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843</TotalTime>
  <Words>3009</Words>
  <Application>Microsoft Office PowerPoint</Application>
  <PresentationFormat>On-screen Show (4:3)</PresentationFormat>
  <Paragraphs>374</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Slide 1</vt:lpstr>
      <vt:lpstr>برنامه مدیریت حوادث شیمیایی  </vt:lpstr>
      <vt:lpstr>مقدمه :   توسعه صنعتی وپیشرفتهای تکنولوژیکی گرچه استاندارد های زندگی را ارتقاء بخشیده ولی استفاده روزمره از  هزاران نوع تركيب شيميايي در صنايع، در عین حال که منافع بيشماري براي بشر به همراه داشته، به همان نسبت اورا با پتانسیلهای خطر ناکی مانند حوادث شیمیایی روبرو ساخته است.. بروز حوادث متعدد شيميايي يكي از مهمترين پيامدهاي سوء كاربرد مواد شیمیایی محسوب مي شود. این دسته از حوادث علاوه بر تحميل خسارات اقتصادي شديد بر جوامع انساني، ممكن است امنيت مردم را نيز در گستره محلي، منطقه اي، ملي و حتي بين­المللي بشدت تهديد نمايد .     اهميت كاربرد و مديريت صحيح مواد شيميايي يک مسئله جهاني بوده و هست. لذا در راستای پاسخگويي علمي به مشكلات ناشي از مصرف گسترده مواد شيميايي در سطح جهاني كه تهديدی برای سلامت نسلهای حال و آينده و نيز كيفيت محيط مي باشد، در سال 1980، برنامه بين المللي ايمني شيميايی   حاصل همکاری مشترک سازمان بهداشت جهانی ، برنامه محیطی ملل متحدو سازمان بين المللي  کار با دو هدف كلي ايجاد گرديد. اين اهداف عبارت بودند از:  هماهنگي و سرعت دادن به فعاليتهای مرتبط با ايمني شيميايي خصوصاً ارزيابي ريسک برای سلامتي انسان و محيط و نيز هم افزايي توانمندی هابرای اطمينان از حفظ سلامت انسان و محيط در مقابل اثرات زيانبار مواد شيميايي در تمامي مراحل چرخه عمريک ماده شيميايي شامل توليد، حمل و نقل، استفاده و دفع ماده شيميايي. </vt:lpstr>
      <vt:lpstr>امروزه مسلم گرديده است كه برای دستيابي به يک توسعه پايدار صنعتي و كشاورزی و در عين حال تأمين سطح بالايي از سلامت برای افراد شاغل، عموم جامعه و حفاظت از محيط زيست، استفاده از مواد شيميايي بايدتحت كنترل بوده و بطور صحيح مديريت شود.   بروز حوادث شيميايي عليرغم آنكه از نظر تعداد در رده هاي سوم و چهارم آمار بروز حوادث مي باشند اما خسارات مالي و جاني حادث شده از اين حوادث بعضا بسيار شديد و تكان دهنده است. انجام مطالعات ارزيابي ريسك به منظور شناسايي مخاطرات موجود در سيستم هاي راهبري و عملياتي واحدهاي شيميايي يك امر بديهي و مهم است كه تا حد زيادي مي تواند از وقوع اين رخ داد ها جلوگيري نمايد.    به منظور مديريت حوادث شيميايي در محیط کار، مرکز سلامت محیط و کار برنامه حوادث شيميايي در محيط كار را تدوين نموده است.   </vt:lpstr>
      <vt:lpstr>برخی حوادث شیمیایی در ایران       </vt:lpstr>
      <vt:lpstr>تعهدات و مستندات قانوني</vt:lpstr>
      <vt:lpstr>تعاریف :</vt:lpstr>
      <vt:lpstr>پیوست شماره 1 حداقل کمیت مواد شیمیایی با پتانسیل ایجاد حادثه (TPQ) </vt:lpstr>
      <vt:lpstr>شناشایی مواد شیمیایی در کارگاه </vt:lpstr>
      <vt:lpstr>سیستم های موجود در طبقه بندی مواد خطرناک </vt:lpstr>
      <vt:lpstr>سیستم جهانی طبقه بندی مواد شیمیایی (GHS)</vt:lpstr>
      <vt:lpstr>طبقه بندی مواد شیمیایی در سیستم GHS</vt:lpstr>
      <vt:lpstr>طبقه بندی مواد شیمیایی در سیستم GHS</vt:lpstr>
      <vt:lpstr>برچسب مواد شیمیایی </vt:lpstr>
      <vt:lpstr>حروف مورد استفاده در برچسب ها و مفهوم آنها</vt:lpstr>
      <vt:lpstr>ابعاد یک بر چسب         </vt:lpstr>
      <vt:lpstr>مثالی از یک برچسب تکمیل شده </vt:lpstr>
      <vt:lpstr>عبارات ریسک (درج شده درون برچسب ها )</vt:lpstr>
      <vt:lpstr>عبارات ایمنی درون بر چسب ها ی شیمیایی </vt:lpstr>
      <vt:lpstr>برگه های اطلاعات ایمنی ماده شیمیایی</vt:lpstr>
      <vt:lpstr>مشخصات یک برگه اطلاعات ایمنی (SDS) با فرمت هماهنگ (GHS)</vt:lpstr>
      <vt:lpstr>بطور كلي سازندگان و وارد كنندگان مواد شيميايي موظفند كه برگه های MSDS را برای تهيه مواد خطرناک توليدی خود تهيه و عرضه نمايند. موادی كه از خارج از كشور تهيه مي شوند، علاوه بار MSDS كمپاني خارجي بايد دارای جزئيات تماس مربوط به شركتهای داخلي وارد كننده نيز باشند.</vt:lpstr>
      <vt:lpstr>     مراجع و انتشارات مرتبط با ايمني مواد شيميايي برخي از پايگاه های اينترنتي قابل استفاده در ايمني شيميايي </vt:lpstr>
      <vt:lpstr>انبارداری مواد شیمیایی</vt:lpstr>
      <vt:lpstr>  گروههای انبار موادشیمیایی        </vt:lpstr>
      <vt:lpstr>Slide 26</vt:lpstr>
      <vt:lpstr>جدول کالاهایی که نباید کنار همدیگر قرار گیرند</vt:lpstr>
      <vt:lpstr>بطور کلی کنترل های عمومی برای انبار مواد خطر ناک عبارتند از :</vt:lpstr>
      <vt:lpstr>بطور کلی کنترل های عمومی برای انبار مواد خطر ناک عبارتند از :</vt:lpstr>
      <vt:lpstr>حمل ونقل مواد شیمیایی</vt:lpstr>
      <vt:lpstr>حمل ونقل مواد شیمیایی</vt:lpstr>
      <vt:lpstr>پلاكارد اطلاعات اضطراری مخصوص حمل مواد شيميايي</vt:lpstr>
      <vt:lpstr>نمونه پلاکارد اطلاعات اضطراری</vt:lpstr>
      <vt:lpstr>اقدامات کنترلی برای دفع مواد شیمیایی</vt:lpstr>
      <vt:lpstr>اقدامات کنترلی برای دفع مواد شیمیایی</vt:lpstr>
      <vt:lpstr>اقدامات کنترلی در کار با مواد شیمیایی</vt:lpstr>
      <vt:lpstr>       همانطور كه می دانیم استفاده از وسايل حفاظت فردی به عنوان روش كنترلي موقتي و فوری تا زمانيكه كنترل های مهندسي بهتر و دائمي تر در دسترس قرار گيرند توصيه مي شود. بنابراين چنانچه بهبود مداوم محيطكار مدنظر قرار گيرد استفاده از وسايل حفاظت فردی نيز كاهش يافته و حتي در بسياری موارد حذف خواهد شد          در كنار سلسله مراتب كنترلي، كار ايمن با مواد شيميايي مستلزم يک سری اقدامات ايمني و بهداشتي به منظورپيشگيری از مخاطرات احتمالي بوده و در اين راستا توجه به مواردی از قبيل پايش های محيطي و بيولوژيكي،اقدامات لازم در شرايط اضطراری، آموزش های لازم و بالاخره رعايت اصول صحيح در انبارداری و حمل ونقل كالاهای خطرناک از ضروريات است. انجام اين اقد امات ارتباط تنگاتنگي با كنترل های مديريتي واجرايي داشته و برای دسترسي به مديريت صحيح مواد شيميايي از اهميت بسياری برخوردار است.  </vt:lpstr>
      <vt:lpstr>آموزش </vt:lpstr>
      <vt:lpstr>موفق باشید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97</cp:revision>
  <dcterms:created xsi:type="dcterms:W3CDTF">2016-06-19T14:58:30Z</dcterms:created>
  <dcterms:modified xsi:type="dcterms:W3CDTF">2016-06-22T19:15:57Z</dcterms:modified>
</cp:coreProperties>
</file>